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72" r:id="rId2"/>
    <p:sldId id="318" r:id="rId3"/>
    <p:sldId id="289" r:id="rId4"/>
    <p:sldId id="297" r:id="rId5"/>
    <p:sldId id="327" r:id="rId6"/>
    <p:sldId id="335" r:id="rId7"/>
    <p:sldId id="324" r:id="rId8"/>
    <p:sldId id="294" r:id="rId9"/>
    <p:sldId id="336" r:id="rId10"/>
    <p:sldId id="337" r:id="rId11"/>
    <p:sldId id="338" r:id="rId12"/>
    <p:sldId id="339" r:id="rId13"/>
    <p:sldId id="340" r:id="rId14"/>
    <p:sldId id="341" r:id="rId15"/>
    <p:sldId id="319" r:id="rId16"/>
    <p:sldId id="334" r:id="rId17"/>
    <p:sldId id="348" r:id="rId18"/>
    <p:sldId id="349" r:id="rId19"/>
    <p:sldId id="325" r:id="rId20"/>
    <p:sldId id="330" r:id="rId21"/>
    <p:sldId id="331" r:id="rId22"/>
    <p:sldId id="333" r:id="rId23"/>
    <p:sldId id="342" r:id="rId24"/>
    <p:sldId id="346" r:id="rId25"/>
    <p:sldId id="347" r:id="rId26"/>
    <p:sldId id="345" r:id="rId27"/>
    <p:sldId id="350" r:id="rId28"/>
    <p:sldId id="326" r:id="rId29"/>
    <p:sldId id="307" r:id="rId30"/>
    <p:sldId id="317" r:id="rId31"/>
    <p:sldId id="287"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01607E51-4A76-4129-B9DE-E1D864095E5D}">
          <p14:sldIdLst>
            <p14:sldId id="272"/>
            <p14:sldId id="318"/>
          </p14:sldIdLst>
        </p14:section>
        <p14:section name="intro" id="{C63125B6-F446-43C1-BEC5-F9886B1A0B84}">
          <p14:sldIdLst>
            <p14:sldId id="289"/>
            <p14:sldId id="297"/>
            <p14:sldId id="327"/>
            <p14:sldId id="335"/>
          </p14:sldIdLst>
        </p14:section>
        <p14:section name="Theoretical basis" id="{22AB2A68-39CB-4C3D-A54E-184950D02FC7}">
          <p14:sldIdLst>
            <p14:sldId id="324"/>
            <p14:sldId id="294"/>
            <p14:sldId id="336"/>
            <p14:sldId id="337"/>
            <p14:sldId id="338"/>
            <p14:sldId id="339"/>
            <p14:sldId id="340"/>
            <p14:sldId id="341"/>
          </p14:sldIdLst>
        </p14:section>
        <p14:section name="Implementation process" id="{E113BB4D-5D79-4FD9-872F-21C7ECC201EB}">
          <p14:sldIdLst>
            <p14:sldId id="319"/>
            <p14:sldId id="334"/>
            <p14:sldId id="348"/>
            <p14:sldId id="349"/>
          </p14:sldIdLst>
        </p14:section>
        <p14:section name="Result and diss" id="{0DB74A89-BD4B-4AB4-A0D9-D5C09D42A590}">
          <p14:sldIdLst>
            <p14:sldId id="325"/>
            <p14:sldId id="330"/>
            <p14:sldId id="331"/>
            <p14:sldId id="333"/>
            <p14:sldId id="342"/>
            <p14:sldId id="346"/>
            <p14:sldId id="347"/>
            <p14:sldId id="345"/>
            <p14:sldId id="350"/>
          </p14:sldIdLst>
        </p14:section>
        <p14:section name="CONCLUSION" id="{23C7F53E-85B5-4FEB-91AE-A2314FBAC4D6}">
          <p14:sldIdLst>
            <p14:sldId id="326"/>
            <p14:sldId id="307"/>
            <p14:sldId id="317"/>
            <p14:sldId id="2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828B5"/>
    <a:srgbClr val="2E1CFF"/>
    <a:srgbClr val="5C883F"/>
    <a:srgbClr val="FF0066"/>
    <a:srgbClr val="32AEB8"/>
    <a:srgbClr val="FFFFFF"/>
    <a:srgbClr val="767171"/>
    <a:srgbClr val="BABABA"/>
    <a:srgbClr val="4171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15" autoAdjust="0"/>
    <p:restoredTop sz="94564" autoAdjust="0"/>
  </p:normalViewPr>
  <p:slideViewPr>
    <p:cSldViewPr snapToGrid="0">
      <p:cViewPr varScale="1">
        <p:scale>
          <a:sx n="104" d="100"/>
          <a:sy n="104" d="100"/>
        </p:scale>
        <p:origin x="1632"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C2FED-41D8-42E1-9BCF-C036EF04F240}" type="datetimeFigureOut">
              <a:rPr lang="en-US" smtClean="0"/>
              <a:t>5/26/2023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AB4B09-2FC9-479D-A7DF-7776C9A03E39}" type="slidenum">
              <a:rPr lang="en-US" smtClean="0"/>
              <a:t>‹#›</a:t>
            </a:fld>
            <a:endParaRPr lang="en-US"/>
          </a:p>
        </p:txBody>
      </p:sp>
    </p:spTree>
    <p:extLst>
      <p:ext uri="{BB962C8B-B14F-4D97-AF65-F5344CB8AC3E}">
        <p14:creationId xmlns:p14="http://schemas.microsoft.com/office/powerpoint/2010/main" val="28141673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a:t>3. Mô</a:t>
            </a:r>
            <a:r>
              <a:rPr lang="en-US" baseline="0"/>
              <a:t> tả bài toán (sử dụng mô phỏng)</a:t>
            </a:r>
          </a:p>
          <a:p>
            <a:r>
              <a:rPr lang="en-US" baseline="0"/>
              <a:t>4. Cases (các trường hợp)</a:t>
            </a:r>
            <a:endParaRPr lang="en-US"/>
          </a:p>
        </p:txBody>
      </p:sp>
      <p:sp>
        <p:nvSpPr>
          <p:cNvPr id="4" name="Slide Number Placeholder 3"/>
          <p:cNvSpPr>
            <a:spLocks noGrp="1"/>
          </p:cNvSpPr>
          <p:nvPr>
            <p:ph type="sldNum" sz="quarter" idx="10"/>
          </p:nvPr>
        </p:nvSpPr>
        <p:spPr/>
        <p:txBody>
          <a:bodyPr/>
          <a:lstStyle/>
          <a:p>
            <a:fld id="{74AB4B09-2FC9-479D-A7DF-7776C9A03E39}" type="slidenum">
              <a:rPr lang="en-US" smtClean="0"/>
              <a:t>2</a:t>
            </a:fld>
            <a:endParaRPr lang="en-US"/>
          </a:p>
        </p:txBody>
      </p:sp>
    </p:spTree>
    <p:extLst>
      <p:ext uri="{BB962C8B-B14F-4D97-AF65-F5344CB8AC3E}">
        <p14:creationId xmlns:p14="http://schemas.microsoft.com/office/powerpoint/2010/main" val="4361603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AB4B09-2FC9-479D-A7DF-7776C9A03E39}" type="slidenum">
              <a:rPr lang="en-US" smtClean="0"/>
              <a:t>23</a:t>
            </a:fld>
            <a:endParaRPr lang="en-US"/>
          </a:p>
        </p:txBody>
      </p:sp>
    </p:spTree>
    <p:extLst>
      <p:ext uri="{BB962C8B-B14F-4D97-AF65-F5344CB8AC3E}">
        <p14:creationId xmlns:p14="http://schemas.microsoft.com/office/powerpoint/2010/main" val="22418229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a:t>3. Mô</a:t>
            </a:r>
            <a:r>
              <a:rPr lang="en-US" baseline="0"/>
              <a:t> tả bài toán (sử dụng mô phỏng)</a:t>
            </a:r>
          </a:p>
          <a:p>
            <a:r>
              <a:rPr lang="en-US" baseline="0"/>
              <a:t>4. Cases (các trường hợp)</a:t>
            </a:r>
            <a:endParaRPr lang="en-US"/>
          </a:p>
        </p:txBody>
      </p:sp>
      <p:sp>
        <p:nvSpPr>
          <p:cNvPr id="4" name="Slide Number Placeholder 3"/>
          <p:cNvSpPr>
            <a:spLocks noGrp="1"/>
          </p:cNvSpPr>
          <p:nvPr>
            <p:ph type="sldNum" sz="quarter" idx="10"/>
          </p:nvPr>
        </p:nvSpPr>
        <p:spPr/>
        <p:txBody>
          <a:bodyPr/>
          <a:lstStyle/>
          <a:p>
            <a:fld id="{74AB4B09-2FC9-479D-A7DF-7776C9A03E39}" type="slidenum">
              <a:rPr lang="en-US" smtClean="0"/>
              <a:t>28</a:t>
            </a:fld>
            <a:endParaRPr lang="en-US"/>
          </a:p>
        </p:txBody>
      </p:sp>
    </p:spTree>
    <p:extLst>
      <p:ext uri="{BB962C8B-B14F-4D97-AF65-F5344CB8AC3E}">
        <p14:creationId xmlns:p14="http://schemas.microsoft.com/office/powerpoint/2010/main" val="2155722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aseline="0"/>
          </a:p>
        </p:txBody>
      </p:sp>
      <p:sp>
        <p:nvSpPr>
          <p:cNvPr id="4" name="Slide Number Placeholder 3"/>
          <p:cNvSpPr>
            <a:spLocks noGrp="1"/>
          </p:cNvSpPr>
          <p:nvPr>
            <p:ph type="sldNum" sz="quarter" idx="10"/>
          </p:nvPr>
        </p:nvSpPr>
        <p:spPr/>
        <p:txBody>
          <a:bodyPr/>
          <a:lstStyle/>
          <a:p>
            <a:fld id="{74AB4B09-2FC9-479D-A7DF-7776C9A03E39}" type="slidenum">
              <a:rPr lang="en-US" smtClean="0"/>
              <a:t>29</a:t>
            </a:fld>
            <a:endParaRPr lang="en-US"/>
          </a:p>
        </p:txBody>
      </p:sp>
    </p:spTree>
    <p:extLst>
      <p:ext uri="{BB962C8B-B14F-4D97-AF65-F5344CB8AC3E}">
        <p14:creationId xmlns:p14="http://schemas.microsoft.com/office/powerpoint/2010/main" val="692345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a:t>3. Mô</a:t>
            </a:r>
            <a:r>
              <a:rPr lang="en-US" baseline="0"/>
              <a:t> tả bài toán (sử dụng mô phỏng)</a:t>
            </a:r>
          </a:p>
          <a:p>
            <a:r>
              <a:rPr lang="en-US" baseline="0"/>
              <a:t>4. Cases (các trường hợp)</a:t>
            </a:r>
            <a:endParaRPr lang="en-US"/>
          </a:p>
        </p:txBody>
      </p:sp>
      <p:sp>
        <p:nvSpPr>
          <p:cNvPr id="4" name="Slide Number Placeholder 3"/>
          <p:cNvSpPr>
            <a:spLocks noGrp="1"/>
          </p:cNvSpPr>
          <p:nvPr>
            <p:ph type="sldNum" sz="quarter" idx="10"/>
          </p:nvPr>
        </p:nvSpPr>
        <p:spPr/>
        <p:txBody>
          <a:bodyPr/>
          <a:lstStyle/>
          <a:p>
            <a:fld id="{74AB4B09-2FC9-479D-A7DF-7776C9A03E39}" type="slidenum">
              <a:rPr lang="en-US" smtClean="0"/>
              <a:t>3</a:t>
            </a:fld>
            <a:endParaRPr lang="en-US"/>
          </a:p>
        </p:txBody>
      </p:sp>
    </p:spTree>
    <p:extLst>
      <p:ext uri="{BB962C8B-B14F-4D97-AF65-F5344CB8AC3E}">
        <p14:creationId xmlns:p14="http://schemas.microsoft.com/office/powerpoint/2010/main" val="3826574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AB4B09-2FC9-479D-A7DF-7776C9A03E39}" type="slidenum">
              <a:rPr lang="en-US" smtClean="0"/>
              <a:t>4</a:t>
            </a:fld>
            <a:endParaRPr lang="en-US"/>
          </a:p>
        </p:txBody>
      </p:sp>
    </p:spTree>
    <p:extLst>
      <p:ext uri="{BB962C8B-B14F-4D97-AF65-F5344CB8AC3E}">
        <p14:creationId xmlns:p14="http://schemas.microsoft.com/office/powerpoint/2010/main" val="2212256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AB4B09-2FC9-479D-A7DF-7776C9A03E39}" type="slidenum">
              <a:rPr lang="en-US" smtClean="0"/>
              <a:t>5</a:t>
            </a:fld>
            <a:endParaRPr lang="en-US"/>
          </a:p>
        </p:txBody>
      </p:sp>
    </p:spTree>
    <p:extLst>
      <p:ext uri="{BB962C8B-B14F-4D97-AF65-F5344CB8AC3E}">
        <p14:creationId xmlns:p14="http://schemas.microsoft.com/office/powerpoint/2010/main" val="1658490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AB4B09-2FC9-479D-A7DF-7776C9A03E39}" type="slidenum">
              <a:rPr lang="en-US" smtClean="0"/>
              <a:t>6</a:t>
            </a:fld>
            <a:endParaRPr lang="en-US"/>
          </a:p>
        </p:txBody>
      </p:sp>
    </p:spTree>
    <p:extLst>
      <p:ext uri="{BB962C8B-B14F-4D97-AF65-F5344CB8AC3E}">
        <p14:creationId xmlns:p14="http://schemas.microsoft.com/office/powerpoint/2010/main" val="3952826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AB4B09-2FC9-479D-A7DF-7776C9A03E39}" type="slidenum">
              <a:rPr lang="en-US" smtClean="0"/>
              <a:t>7</a:t>
            </a:fld>
            <a:endParaRPr lang="en-US"/>
          </a:p>
        </p:txBody>
      </p:sp>
    </p:spTree>
    <p:extLst>
      <p:ext uri="{BB962C8B-B14F-4D97-AF65-F5344CB8AC3E}">
        <p14:creationId xmlns:p14="http://schemas.microsoft.com/office/powerpoint/2010/main" val="1686562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AB4B09-2FC9-479D-A7DF-7776C9A03E39}" type="slidenum">
              <a:rPr lang="en-US" smtClean="0"/>
              <a:t>9</a:t>
            </a:fld>
            <a:endParaRPr lang="en-US"/>
          </a:p>
        </p:txBody>
      </p:sp>
    </p:spTree>
    <p:extLst>
      <p:ext uri="{BB962C8B-B14F-4D97-AF65-F5344CB8AC3E}">
        <p14:creationId xmlns:p14="http://schemas.microsoft.com/office/powerpoint/2010/main" val="1369966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a:t>3. Mô</a:t>
            </a:r>
            <a:r>
              <a:rPr lang="en-US" baseline="0"/>
              <a:t> tả bài toán (sử dụng mô phỏng)</a:t>
            </a:r>
          </a:p>
          <a:p>
            <a:r>
              <a:rPr lang="en-US" baseline="0"/>
              <a:t>4. Cases (các trường hợp)</a:t>
            </a:r>
            <a:endParaRPr lang="en-US"/>
          </a:p>
        </p:txBody>
      </p:sp>
      <p:sp>
        <p:nvSpPr>
          <p:cNvPr id="4" name="Slide Number Placeholder 3"/>
          <p:cNvSpPr>
            <a:spLocks noGrp="1"/>
          </p:cNvSpPr>
          <p:nvPr>
            <p:ph type="sldNum" sz="quarter" idx="10"/>
          </p:nvPr>
        </p:nvSpPr>
        <p:spPr/>
        <p:txBody>
          <a:bodyPr/>
          <a:lstStyle/>
          <a:p>
            <a:fld id="{74AB4B09-2FC9-479D-A7DF-7776C9A03E39}" type="slidenum">
              <a:rPr lang="en-US" smtClean="0"/>
              <a:t>15</a:t>
            </a:fld>
            <a:endParaRPr lang="en-US"/>
          </a:p>
        </p:txBody>
      </p:sp>
    </p:spTree>
    <p:extLst>
      <p:ext uri="{BB962C8B-B14F-4D97-AF65-F5344CB8AC3E}">
        <p14:creationId xmlns:p14="http://schemas.microsoft.com/office/powerpoint/2010/main" val="2713212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a:t>3. Mô</a:t>
            </a:r>
            <a:r>
              <a:rPr lang="en-US" baseline="0"/>
              <a:t> tả bài toán (sử dụng mô phỏng)</a:t>
            </a:r>
          </a:p>
          <a:p>
            <a:r>
              <a:rPr lang="en-US" baseline="0"/>
              <a:t>4. Cases (các trường hợp)</a:t>
            </a:r>
            <a:endParaRPr lang="en-US"/>
          </a:p>
        </p:txBody>
      </p:sp>
      <p:sp>
        <p:nvSpPr>
          <p:cNvPr id="4" name="Slide Number Placeholder 3"/>
          <p:cNvSpPr>
            <a:spLocks noGrp="1"/>
          </p:cNvSpPr>
          <p:nvPr>
            <p:ph type="sldNum" sz="quarter" idx="10"/>
          </p:nvPr>
        </p:nvSpPr>
        <p:spPr/>
        <p:txBody>
          <a:bodyPr/>
          <a:lstStyle/>
          <a:p>
            <a:fld id="{74AB4B09-2FC9-479D-A7DF-7776C9A03E39}" type="slidenum">
              <a:rPr lang="en-US" smtClean="0"/>
              <a:t>19</a:t>
            </a:fld>
            <a:endParaRPr lang="en-US"/>
          </a:p>
        </p:txBody>
      </p:sp>
    </p:spTree>
    <p:extLst>
      <p:ext uri="{BB962C8B-B14F-4D97-AF65-F5344CB8AC3E}">
        <p14:creationId xmlns:p14="http://schemas.microsoft.com/office/powerpoint/2010/main" val="2925036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A31D2FB-43DA-4523-A3D8-527D1929333D}"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2614127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31D2FB-43DA-4523-A3D8-527D1929333D}"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2510506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31D2FB-43DA-4523-A3D8-527D1929333D}"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81022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31D2FB-43DA-4523-A3D8-527D1929333D}"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1218742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31D2FB-43DA-4523-A3D8-527D1929333D}"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4032483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31D2FB-43DA-4523-A3D8-527D1929333D}" type="datetimeFigureOut">
              <a:rPr lang="en-US" smtClean="0"/>
              <a:t>5/26/2023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3577571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A31D2FB-43DA-4523-A3D8-527D1929333D}" type="datetimeFigureOut">
              <a:rPr lang="en-US" smtClean="0"/>
              <a:t>5/26/2023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325150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A31D2FB-43DA-4523-A3D8-527D1929333D}" type="datetimeFigureOut">
              <a:rPr lang="en-US" smtClean="0"/>
              <a:t>5/26/2023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2879436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31D2FB-43DA-4523-A3D8-527D1929333D}" type="datetimeFigureOut">
              <a:rPr lang="en-US" smtClean="0"/>
              <a:t>5/26/2023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790106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A31D2FB-43DA-4523-A3D8-527D1929333D}" type="datetimeFigureOut">
              <a:rPr lang="en-US" smtClean="0"/>
              <a:t>5/26/2023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24951117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A31D2FB-43DA-4523-A3D8-527D1929333D}" type="datetimeFigureOut">
              <a:rPr lang="en-US" smtClean="0"/>
              <a:t>5/26/2023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9FA078-81EF-4FD6-94CA-1BC8801DB26D}" type="slidenum">
              <a:rPr lang="en-US" smtClean="0"/>
              <a:t>‹#›</a:t>
            </a:fld>
            <a:endParaRPr lang="en-US"/>
          </a:p>
        </p:txBody>
      </p:sp>
    </p:spTree>
    <p:extLst>
      <p:ext uri="{BB962C8B-B14F-4D97-AF65-F5344CB8AC3E}">
        <p14:creationId xmlns:p14="http://schemas.microsoft.com/office/powerpoint/2010/main" val="12265937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31D2FB-43DA-4523-A3D8-527D1929333D}" type="datetimeFigureOut">
              <a:rPr lang="en-US" smtClean="0"/>
              <a:t>5/26/2023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9FA078-81EF-4FD6-94CA-1BC8801DB26D}" type="slidenum">
              <a:rPr lang="en-US" smtClean="0"/>
              <a:t>‹#›</a:t>
            </a:fld>
            <a:endParaRPr lang="en-US"/>
          </a:p>
        </p:txBody>
      </p:sp>
    </p:spTree>
    <p:extLst>
      <p:ext uri="{BB962C8B-B14F-4D97-AF65-F5344CB8AC3E}">
        <p14:creationId xmlns:p14="http://schemas.microsoft.com/office/powerpoint/2010/main" val="26708485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7.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G_256"/>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575" y="-17082"/>
            <a:ext cx="1322064" cy="1202945"/>
          </a:xfrm>
          <a:prstGeom prst="rect">
            <a:avLst/>
          </a:prstGeom>
          <a:noFill/>
          <a:ln>
            <a:noFill/>
          </a:ln>
        </p:spPr>
      </p:pic>
      <p:sp>
        <p:nvSpPr>
          <p:cNvPr id="5" name="Rectangle 4"/>
          <p:cNvSpPr/>
          <p:nvPr/>
        </p:nvSpPr>
        <p:spPr>
          <a:xfrm flipV="1">
            <a:off x="0" y="1249734"/>
            <a:ext cx="9144000" cy="34289"/>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TextBox 6"/>
          <p:cNvSpPr txBox="1"/>
          <p:nvPr/>
        </p:nvSpPr>
        <p:spPr>
          <a:xfrm>
            <a:off x="1404211" y="0"/>
            <a:ext cx="6651932" cy="1200329"/>
          </a:xfrm>
          <a:prstGeom prst="rect">
            <a:avLst/>
          </a:prstGeom>
          <a:noFill/>
        </p:spPr>
        <p:txBody>
          <a:bodyPr wrap="square" rtlCol="0">
            <a:spAutoFit/>
          </a:bodyPr>
          <a:lstStyle/>
          <a:p>
            <a:pPr algn="ctr"/>
            <a:r>
              <a:rPr lang="en-US" sz="2400" b="1"/>
              <a:t>HO CHI MINH UNIVERSITY OF TECHNOLOGY</a:t>
            </a:r>
          </a:p>
          <a:p>
            <a:pPr algn="ctr"/>
            <a:r>
              <a:rPr lang="en-US" sz="2400" b="1"/>
              <a:t>FACULTY OF TRANSPORTATION ENGINEERING</a:t>
            </a:r>
          </a:p>
          <a:p>
            <a:pPr algn="ctr"/>
            <a:r>
              <a:rPr lang="en-US" sz="2400" b="1"/>
              <a:t>DEPARTMENT OF AUTOMOTIVE AND ENGINE</a:t>
            </a:r>
            <a:endParaRPr lang="en-US" sz="2400" b="1" dirty="0"/>
          </a:p>
        </p:txBody>
      </p:sp>
      <p:sp>
        <p:nvSpPr>
          <p:cNvPr id="8" name="TextBox 7"/>
          <p:cNvSpPr txBox="1"/>
          <p:nvPr/>
        </p:nvSpPr>
        <p:spPr>
          <a:xfrm>
            <a:off x="-140496" y="1695669"/>
            <a:ext cx="9367841" cy="2277547"/>
          </a:xfrm>
          <a:prstGeom prst="rect">
            <a:avLst/>
          </a:prstGeom>
          <a:noFill/>
        </p:spPr>
        <p:txBody>
          <a:bodyPr wrap="square" rtlCol="0">
            <a:spAutoFit/>
          </a:bodyPr>
          <a:lstStyle/>
          <a:p>
            <a:pPr algn="ctr"/>
            <a:r>
              <a:rPr lang="en-US" sz="3000" b="1" dirty="0">
                <a:cs typeface="Times New Roman" panose="02020603050405020304" pitchFamily="18" charset="0"/>
              </a:rPr>
              <a:t>CAPSTONE PROJECT</a:t>
            </a:r>
          </a:p>
          <a:p>
            <a:pPr algn="ctr"/>
            <a:r>
              <a:rPr lang="en-US" sz="2800" b="1" dirty="0">
                <a:ln w="0"/>
                <a:solidFill>
                  <a:srgbClr val="5C883F"/>
                </a:solidFill>
                <a:effectLst>
                  <a:outerShdw blurRad="38100" dist="25400" dir="5400000" algn="ctr" rotWithShape="0">
                    <a:srgbClr val="6E747A">
                      <a:alpha val="43000"/>
                    </a:srgbClr>
                  </a:outerShdw>
                </a:effectLst>
                <a:latin typeface="Arial" panose="020B0604020202020204" pitchFamily="34" charset="0"/>
                <a:ea typeface="Times New Roman" panose="02020603050405020304" pitchFamily="18" charset="0"/>
                <a:cs typeface="Arial" panose="020B0604020202020204" pitchFamily="34" charset="0"/>
              </a:rPr>
              <a:t>MODELING AND SIMULATION THE RESISTANCE TORQUE FOR SPECIFIC WHEEL ALIGNMENT IN THE ELECTRIC POWER STEERING SYSTEM BY USING MATLAB/SIMULINK AND ITS APPLICATION</a:t>
            </a:r>
            <a:endParaRPr lang="en-US" sz="3000" b="1" dirty="0">
              <a:solidFill>
                <a:srgbClr val="5C883F"/>
              </a:solidFill>
              <a:latin typeface="Arial" panose="020B0604020202020204" pitchFamily="34" charset="0"/>
              <a:cs typeface="Arial" panose="020B0604020202020204" pitchFamily="34" charset="0"/>
            </a:endParaRPr>
          </a:p>
        </p:txBody>
      </p:sp>
      <p:grpSp>
        <p:nvGrpSpPr>
          <p:cNvPr id="9" name="Group 8"/>
          <p:cNvGrpSpPr/>
          <p:nvPr/>
        </p:nvGrpSpPr>
        <p:grpSpPr>
          <a:xfrm>
            <a:off x="1350639" y="4270004"/>
            <a:ext cx="7013973" cy="2067839"/>
            <a:chOff x="2573994" y="3067496"/>
            <a:chExt cx="7821046" cy="2122041"/>
          </a:xfrm>
        </p:grpSpPr>
        <p:sp>
          <p:nvSpPr>
            <p:cNvPr id="10" name="Rectangle: Rounded Corners 13"/>
            <p:cNvSpPr/>
            <p:nvPr/>
          </p:nvSpPr>
          <p:spPr>
            <a:xfrm>
              <a:off x="2573994" y="3067496"/>
              <a:ext cx="7821046" cy="2122041"/>
            </a:xfrm>
            <a:prstGeom prst="roundRect">
              <a:avLst/>
            </a:prstGeom>
            <a:solidFill>
              <a:srgbClr val="32AEB8"/>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TextBox 10"/>
            <p:cNvSpPr txBox="1"/>
            <p:nvPr/>
          </p:nvSpPr>
          <p:spPr>
            <a:xfrm>
              <a:off x="2821475" y="3232318"/>
              <a:ext cx="7326082" cy="1752934"/>
            </a:xfrm>
            <a:prstGeom prst="rect">
              <a:avLst/>
            </a:prstGeom>
            <a:noFill/>
          </p:spPr>
          <p:txBody>
            <a:bodyPr wrap="square" rtlCol="0">
              <a:spAutoFit/>
            </a:bodyPr>
            <a:lstStyle/>
            <a:p>
              <a:r>
                <a:rPr lang="en-US" sz="2100" u="sng" dirty="0"/>
                <a:t>STUDENT</a:t>
              </a:r>
              <a:r>
                <a:rPr lang="en-US" sz="2100" dirty="0"/>
                <a:t>:	   	</a:t>
              </a:r>
              <a:r>
                <a:rPr lang="en-US" sz="2100" dirty="0">
                  <a:latin typeface="Calibri" panose="020F0502020204030204" pitchFamily="34" charset="0"/>
                  <a:cs typeface="Calibri" panose="020F0502020204030204" pitchFamily="34" charset="0"/>
                </a:rPr>
                <a:t>Ho Binh Minh </a:t>
              </a:r>
              <a:r>
                <a:rPr lang="vi-VN" sz="2100" dirty="0">
                  <a:latin typeface="Calibri" panose="020F0502020204030204" pitchFamily="34" charset="0"/>
                  <a:cs typeface="Calibri" panose="020F0502020204030204" pitchFamily="34" charset="0"/>
                </a:rPr>
                <a:t>-</a:t>
              </a:r>
              <a:r>
                <a:rPr lang="en-US" sz="2100" dirty="0"/>
                <a:t> ID: </a:t>
              </a:r>
              <a:r>
                <a:rPr lang="vi-VN" sz="2100" dirty="0">
                  <a:latin typeface="Calibri" panose="020F0502020204030204" pitchFamily="34" charset="0"/>
                  <a:cs typeface="Calibri" panose="020F0502020204030204" pitchFamily="34" charset="0"/>
                </a:rPr>
                <a:t>1852</a:t>
              </a:r>
              <a:r>
                <a:rPr lang="en-US" sz="2100" dirty="0">
                  <a:latin typeface="Calibri" panose="020F0502020204030204" pitchFamily="34" charset="0"/>
                  <a:cs typeface="Calibri" panose="020F0502020204030204" pitchFamily="34" charset="0"/>
                </a:rPr>
                <a:t>169</a:t>
              </a:r>
            </a:p>
            <a:p>
              <a:r>
                <a:rPr lang="en-US" sz="2100" u="sng" dirty="0"/>
                <a:t>INSTRUCTOR</a:t>
              </a:r>
              <a:r>
                <a:rPr lang="en-US" sz="2100" dirty="0"/>
                <a:t>:	Ph.D. Ngo Dac Viet</a:t>
              </a:r>
            </a:p>
            <a:p>
              <a:r>
                <a:rPr lang="en-US" sz="2100" dirty="0"/>
                <a:t>				Ph.D. Tran Dang Long</a:t>
              </a:r>
            </a:p>
            <a:p>
              <a:r>
                <a:rPr lang="en-US" sz="2100" u="sng" dirty="0"/>
                <a:t>DATE</a:t>
              </a:r>
              <a:r>
                <a:rPr lang="en-US" sz="2100" dirty="0"/>
                <a:t>:			</a:t>
              </a:r>
              <a:r>
                <a:rPr lang="en-US" sz="2100" dirty="0">
                  <a:latin typeface="Calibri" panose="020F0502020204030204" pitchFamily="34" charset="0"/>
                  <a:cs typeface="Calibri" panose="020F0502020204030204" pitchFamily="34" charset="0"/>
                </a:rPr>
                <a:t>25</a:t>
              </a:r>
              <a:r>
                <a:rPr lang="vi-VN" sz="2100" dirty="0">
                  <a:latin typeface="Calibri" panose="020F0502020204030204" pitchFamily="34" charset="0"/>
                  <a:ea typeface="Calibri" panose="020F0502020204030204" pitchFamily="34" charset="0"/>
                  <a:cs typeface="Calibri" panose="020F0502020204030204" pitchFamily="34" charset="0"/>
                </a:rPr>
                <a:t>/0</a:t>
              </a:r>
              <a:r>
                <a:rPr lang="en-US" sz="2100" dirty="0">
                  <a:latin typeface="Calibri" panose="020F0502020204030204" pitchFamily="34" charset="0"/>
                  <a:ea typeface="Calibri" panose="020F0502020204030204" pitchFamily="34" charset="0"/>
                  <a:cs typeface="Calibri" panose="020F0502020204030204" pitchFamily="34" charset="0"/>
                </a:rPr>
                <a:t>5</a:t>
              </a:r>
              <a:r>
                <a:rPr lang="vi-VN" sz="2100" dirty="0"/>
                <a:t>/</a:t>
              </a:r>
              <a:r>
                <a:rPr lang="en-US" sz="2100" dirty="0"/>
                <a:t>202</a:t>
              </a:r>
              <a:r>
                <a:rPr lang="vi-VN" sz="2100" dirty="0">
                  <a:latin typeface="Calibri" panose="020F0502020204030204" pitchFamily="34" charset="0"/>
                  <a:ea typeface="Calibri" panose="020F0502020204030204" pitchFamily="34" charset="0"/>
                  <a:cs typeface="Calibri" panose="020F0502020204030204" pitchFamily="34" charset="0"/>
                </a:rPr>
                <a:t>3</a:t>
              </a:r>
            </a:p>
            <a:p>
              <a:r>
                <a:rPr lang="vi-VN" sz="2100" u="sng" dirty="0">
                  <a:latin typeface="Calibri" panose="020F0502020204030204" pitchFamily="34" charset="0"/>
                  <a:ea typeface="Calibri" panose="020F0502020204030204" pitchFamily="34" charset="0"/>
                  <a:cs typeface="Calibri" panose="020F0502020204030204" pitchFamily="34" charset="0"/>
                </a:rPr>
                <a:t>T</a:t>
              </a:r>
              <a:r>
                <a:rPr lang="en-US" sz="2100" u="sng" dirty="0">
                  <a:latin typeface="Calibri" panose="020F0502020204030204" pitchFamily="34" charset="0"/>
                  <a:ea typeface="Calibri" panose="020F0502020204030204" pitchFamily="34" charset="0"/>
                  <a:cs typeface="Calibri" panose="020F0502020204030204" pitchFamily="34" charset="0"/>
                </a:rPr>
                <a:t>OPIC</a:t>
              </a:r>
              <a:r>
                <a:rPr lang="vi-VN" sz="2100" u="sng" dirty="0">
                  <a:latin typeface="Calibri" panose="020F0502020204030204" pitchFamily="34" charset="0"/>
                  <a:ea typeface="Calibri" panose="020F0502020204030204" pitchFamily="34" charset="0"/>
                  <a:cs typeface="Calibri" panose="020F0502020204030204" pitchFamily="34" charset="0"/>
                </a:rPr>
                <a:t> </a:t>
              </a:r>
              <a:r>
                <a:rPr lang="en-US" sz="2100" u="sng" dirty="0">
                  <a:latin typeface="Calibri" panose="020F0502020204030204" pitchFamily="34" charset="0"/>
                  <a:ea typeface="Calibri" panose="020F0502020204030204" pitchFamily="34" charset="0"/>
                  <a:cs typeface="Calibri" panose="020F0502020204030204" pitchFamily="34" charset="0"/>
                </a:rPr>
                <a:t>CODE</a:t>
              </a:r>
              <a:r>
                <a:rPr lang="vi-VN" sz="2100" u="sng" dirty="0">
                  <a:latin typeface="Calibri" panose="020F0502020204030204" pitchFamily="34" charset="0"/>
                  <a:ea typeface="Calibri" panose="020F0502020204030204" pitchFamily="34" charset="0"/>
                  <a:cs typeface="Calibri" panose="020F0502020204030204" pitchFamily="34" charset="0"/>
                </a:rPr>
                <a:t>:</a:t>
              </a:r>
              <a:r>
                <a:rPr lang="vi-VN" sz="2100" dirty="0">
                  <a:latin typeface="Calibri" panose="020F0502020204030204" pitchFamily="34" charset="0"/>
                  <a:ea typeface="Calibri" panose="020F0502020204030204" pitchFamily="34" charset="0"/>
                  <a:cs typeface="Calibri" panose="020F0502020204030204" pitchFamily="34" charset="0"/>
                </a:rPr>
                <a:t>       </a:t>
              </a:r>
              <a:r>
                <a:rPr lang="en-US" sz="2100" dirty="0">
                  <a:latin typeface="Calibri" panose="020F0502020204030204" pitchFamily="34" charset="0"/>
                  <a:ea typeface="Calibri" panose="020F0502020204030204" pitchFamily="34" charset="0"/>
                  <a:cs typeface="Calibri" panose="020F0502020204030204" pitchFamily="34" charset="0"/>
                </a:rPr>
                <a:t> </a:t>
              </a:r>
              <a:r>
                <a:rPr lang="vi-VN" sz="2100" dirty="0">
                  <a:latin typeface="Calibri" panose="020F0502020204030204" pitchFamily="34" charset="0"/>
                  <a:ea typeface="Calibri" panose="020F0502020204030204" pitchFamily="34" charset="0"/>
                  <a:cs typeface="Calibri" panose="020F0502020204030204" pitchFamily="34" charset="0"/>
                </a:rPr>
                <a:t>SVOISPLV-2022-KTGT-32</a:t>
              </a:r>
              <a:endParaRPr lang="en-US" sz="2100" dirty="0">
                <a:latin typeface="Calibri" panose="020F0502020204030204" pitchFamily="34" charset="0"/>
                <a:ea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27380813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D6A7219C-22B3-4BBD-9313-9C5253491641}"/>
              </a:ext>
            </a:extLst>
          </p:cNvPr>
          <p:cNvSpPr txBox="1"/>
          <p:nvPr/>
        </p:nvSpPr>
        <p:spPr>
          <a:xfrm>
            <a:off x="3139287" y="22747"/>
            <a:ext cx="4445937" cy="380873"/>
          </a:xfrm>
          <a:prstGeom prst="rect">
            <a:avLst/>
          </a:prstGeom>
          <a:noFill/>
        </p:spPr>
        <p:txBody>
          <a:bodyPr wrap="square" rtlCol="0">
            <a:spAutoFit/>
          </a:bodyPr>
          <a:lstStyle/>
          <a:p>
            <a:r>
              <a:rPr lang="vi-VN" sz="1875" b="1" dirty="0">
                <a:latin typeface="Arial" panose="020B0604020202020204" pitchFamily="34" charset="0"/>
                <a:cs typeface="Arial" panose="020B0604020202020204" pitchFamily="34" charset="0"/>
              </a:rPr>
              <a:t>2.</a:t>
            </a:r>
            <a:r>
              <a:rPr lang="en-US" sz="1875" b="1" dirty="0">
                <a:latin typeface="Arial" panose="020B0604020202020204" pitchFamily="34" charset="0"/>
                <a:cs typeface="Arial" panose="020B0604020202020204" pitchFamily="34" charset="0"/>
              </a:rPr>
              <a:t>3</a:t>
            </a:r>
            <a:r>
              <a:rPr lang="vi-VN" sz="1875" b="1" dirty="0">
                <a:latin typeface="Arial" panose="020B0604020202020204" pitchFamily="34" charset="0"/>
                <a:cs typeface="Arial" panose="020B0604020202020204" pitchFamily="34" charset="0"/>
              </a:rPr>
              <a:t> </a:t>
            </a:r>
            <a:r>
              <a:rPr lang="en-US" sz="1875" b="1" dirty="0">
                <a:latin typeface="Arial" panose="020B0604020202020204" pitchFamily="34" charset="0"/>
                <a:cs typeface="Arial" panose="020B0604020202020204" pitchFamily="34" charset="0"/>
              </a:rPr>
              <a:t>Total resistance torque equations</a:t>
            </a:r>
          </a:p>
        </p:txBody>
      </p:sp>
      <p:cxnSp>
        <p:nvCxnSpPr>
          <p:cNvPr id="20" name="Straight Connector 19">
            <a:extLst>
              <a:ext uri="{FF2B5EF4-FFF2-40B4-BE49-F238E27FC236}">
                <a16:creationId xmlns:a16="http://schemas.microsoft.com/office/drawing/2014/main" id="{11BD0FD0-068E-4215-8DC7-490A16D00A9A}"/>
              </a:ext>
            </a:extLst>
          </p:cNvPr>
          <p:cNvCxnSpPr/>
          <p:nvPr/>
        </p:nvCxnSpPr>
        <p:spPr>
          <a:xfrm>
            <a:off x="-3100" y="459475"/>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27A8A7C-275D-4B66-8C47-63B6B4967AE7}"/>
              </a:ext>
            </a:extLst>
          </p:cNvPr>
          <p:cNvCxnSpPr/>
          <p:nvPr/>
        </p:nvCxnSpPr>
        <p:spPr>
          <a:xfrm flipV="1">
            <a:off x="2803810" y="0"/>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EC377B9-25D2-423D-A0BA-AF0E2B1F0D05}"/>
              </a:ext>
            </a:extLst>
          </p:cNvPr>
          <p:cNvSpPr txBox="1"/>
          <p:nvPr/>
        </p:nvSpPr>
        <p:spPr>
          <a:xfrm>
            <a:off x="-29735" y="26667"/>
            <a:ext cx="3121299"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2</a:t>
            </a:r>
            <a:r>
              <a:rPr lang="en-US" sz="1875" b="1" dirty="0">
                <a:latin typeface="Arial" panose="020B0604020202020204" pitchFamily="34" charset="0"/>
                <a:ea typeface="Calibri" panose="020F0502020204030204" pitchFamily="34" charset="0"/>
                <a:cs typeface="Arial" panose="020B0604020202020204" pitchFamily="34" charset="0"/>
              </a:rPr>
              <a:t>. </a:t>
            </a:r>
            <a:r>
              <a:rPr lang="vi-VN" sz="1875" b="1" dirty="0">
                <a:latin typeface="Arial" panose="020B0604020202020204" pitchFamily="34" charset="0"/>
                <a:ea typeface="Calibri" panose="020F0502020204030204" pitchFamily="34" charset="0"/>
                <a:cs typeface="Arial" panose="020B0604020202020204" pitchFamily="34" charset="0"/>
              </a:rPr>
              <a:t>THEORETICAL BASIS</a:t>
            </a:r>
            <a:endParaRPr lang="en-US" sz="1875" b="1" dirty="0">
              <a:latin typeface="Arial" panose="020B0604020202020204" pitchFamily="34" charset="0"/>
              <a:ea typeface="Calibri" panose="020F0502020204030204" pitchFamily="34" charset="0"/>
              <a:cs typeface="Arial" panose="020B0604020202020204" pitchFamily="34" charset="0"/>
            </a:endParaRPr>
          </a:p>
        </p:txBody>
      </p:sp>
      <p:grpSp>
        <p:nvGrpSpPr>
          <p:cNvPr id="32" name="Group 31">
            <a:extLst>
              <a:ext uri="{FF2B5EF4-FFF2-40B4-BE49-F238E27FC236}">
                <a16:creationId xmlns:a16="http://schemas.microsoft.com/office/drawing/2014/main" id="{C003D84E-727C-41E3-BD71-A1F25420A923}"/>
              </a:ext>
            </a:extLst>
          </p:cNvPr>
          <p:cNvGrpSpPr/>
          <p:nvPr/>
        </p:nvGrpSpPr>
        <p:grpSpPr>
          <a:xfrm>
            <a:off x="-3100" y="6636943"/>
            <a:ext cx="9147100" cy="300082"/>
            <a:chOff x="0" y="6565503"/>
            <a:chExt cx="12196133" cy="400108"/>
          </a:xfrm>
        </p:grpSpPr>
        <p:grpSp>
          <p:nvGrpSpPr>
            <p:cNvPr id="33" name="Group 32">
              <a:extLst>
                <a:ext uri="{FF2B5EF4-FFF2-40B4-BE49-F238E27FC236}">
                  <a16:creationId xmlns:a16="http://schemas.microsoft.com/office/drawing/2014/main" id="{C209546C-88C0-496E-BBD7-1432000BA3AE}"/>
                </a:ext>
              </a:extLst>
            </p:cNvPr>
            <p:cNvGrpSpPr/>
            <p:nvPr/>
          </p:nvGrpSpPr>
          <p:grpSpPr>
            <a:xfrm>
              <a:off x="0" y="6565503"/>
              <a:ext cx="12196133" cy="400108"/>
              <a:chOff x="0" y="6565503"/>
              <a:chExt cx="12196133" cy="400108"/>
            </a:xfrm>
          </p:grpSpPr>
          <p:grpSp>
            <p:nvGrpSpPr>
              <p:cNvPr id="37" name="Group 36">
                <a:extLst>
                  <a:ext uri="{FF2B5EF4-FFF2-40B4-BE49-F238E27FC236}">
                    <a16:creationId xmlns:a16="http://schemas.microsoft.com/office/drawing/2014/main" id="{68FC11D5-E200-4F27-AD9B-D82BDBF0818D}"/>
                  </a:ext>
                </a:extLst>
              </p:cNvPr>
              <p:cNvGrpSpPr/>
              <p:nvPr/>
            </p:nvGrpSpPr>
            <p:grpSpPr>
              <a:xfrm>
                <a:off x="0" y="6642340"/>
                <a:ext cx="12192000" cy="215660"/>
                <a:chOff x="0" y="6642340"/>
                <a:chExt cx="12192000" cy="215660"/>
              </a:xfrm>
            </p:grpSpPr>
            <p:sp>
              <p:nvSpPr>
                <p:cNvPr id="39" name="Rectangle 38">
                  <a:extLst>
                    <a:ext uri="{FF2B5EF4-FFF2-40B4-BE49-F238E27FC236}">
                      <a16:creationId xmlns:a16="http://schemas.microsoft.com/office/drawing/2014/main" id="{4AF87C1A-F37D-46C8-A08F-DD5D4DFDA730}"/>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0" name="Rectangle 39">
                  <a:extLst>
                    <a:ext uri="{FF2B5EF4-FFF2-40B4-BE49-F238E27FC236}">
                      <a16:creationId xmlns:a16="http://schemas.microsoft.com/office/drawing/2014/main" id="{4F5E4D92-2EF4-4867-B100-FB22B3857773}"/>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8" name="TextBox 37">
                <a:extLst>
                  <a:ext uri="{FF2B5EF4-FFF2-40B4-BE49-F238E27FC236}">
                    <a16:creationId xmlns:a16="http://schemas.microsoft.com/office/drawing/2014/main" id="{C2A53E10-7FC8-40E1-B8C0-FA0FC8FC851D}"/>
                  </a:ext>
                </a:extLst>
              </p:cNvPr>
              <p:cNvSpPr txBox="1"/>
              <p:nvPr/>
            </p:nvSpPr>
            <p:spPr>
              <a:xfrm>
                <a:off x="11708453" y="6565503"/>
                <a:ext cx="487680" cy="400108"/>
              </a:xfrm>
              <a:prstGeom prst="rect">
                <a:avLst/>
              </a:prstGeom>
              <a:noFill/>
            </p:spPr>
            <p:txBody>
              <a:bodyPr wrap="square" rtlCol="0">
                <a:spAutoFit/>
              </a:bodyPr>
              <a:lstStyle/>
              <a:p>
                <a:r>
                  <a:rPr lang="en-US" sz="1350" dirty="0"/>
                  <a:t>8</a:t>
                </a:r>
              </a:p>
            </p:txBody>
          </p:sp>
        </p:grpSp>
        <p:sp>
          <p:nvSpPr>
            <p:cNvPr id="35" name="TextBox 34">
              <a:extLst>
                <a:ext uri="{FF2B5EF4-FFF2-40B4-BE49-F238E27FC236}">
                  <a16:creationId xmlns:a16="http://schemas.microsoft.com/office/drawing/2014/main" id="{7963DFE7-35DE-4D58-AB0D-4852D55172F1}"/>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grpSp>
        <p:nvGrpSpPr>
          <p:cNvPr id="47" name="Group 46">
            <a:extLst>
              <a:ext uri="{FF2B5EF4-FFF2-40B4-BE49-F238E27FC236}">
                <a16:creationId xmlns:a16="http://schemas.microsoft.com/office/drawing/2014/main" id="{287AFD3E-7F34-0F57-448A-9BF4CE46D7ED}"/>
              </a:ext>
            </a:extLst>
          </p:cNvPr>
          <p:cNvGrpSpPr/>
          <p:nvPr/>
        </p:nvGrpSpPr>
        <p:grpSpPr>
          <a:xfrm>
            <a:off x="696506" y="1814176"/>
            <a:ext cx="7744787" cy="3028923"/>
            <a:chOff x="696506" y="1814176"/>
            <a:chExt cx="7744787" cy="3028923"/>
          </a:xfrm>
        </p:grpSpPr>
        <p:grpSp>
          <p:nvGrpSpPr>
            <p:cNvPr id="25" name="Group 24">
              <a:extLst>
                <a:ext uri="{FF2B5EF4-FFF2-40B4-BE49-F238E27FC236}">
                  <a16:creationId xmlns:a16="http://schemas.microsoft.com/office/drawing/2014/main" id="{79C2E420-7D10-B486-A6D4-2F2A177C13D5}"/>
                </a:ext>
              </a:extLst>
            </p:cNvPr>
            <p:cNvGrpSpPr/>
            <p:nvPr/>
          </p:nvGrpSpPr>
          <p:grpSpPr>
            <a:xfrm>
              <a:off x="696506" y="1814176"/>
              <a:ext cx="3921489" cy="3028923"/>
              <a:chOff x="908261" y="1316416"/>
              <a:chExt cx="3921489" cy="3028923"/>
            </a:xfrm>
          </p:grpSpPr>
          <p:sp>
            <p:nvSpPr>
              <p:cNvPr id="12" name="Rectangle 11">
                <a:extLst>
                  <a:ext uri="{FF2B5EF4-FFF2-40B4-BE49-F238E27FC236}">
                    <a16:creationId xmlns:a16="http://schemas.microsoft.com/office/drawing/2014/main" id="{BB9D8805-1C36-D087-F103-561EC5580124}"/>
                  </a:ext>
                </a:extLst>
              </p:cNvPr>
              <p:cNvSpPr/>
              <p:nvPr/>
            </p:nvSpPr>
            <p:spPr>
              <a:xfrm>
                <a:off x="2803810" y="1509681"/>
                <a:ext cx="2025940" cy="916339"/>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Moment arm</a:t>
                </a:r>
              </a:p>
            </p:txBody>
          </p:sp>
          <p:sp>
            <p:nvSpPr>
              <p:cNvPr id="13" name="Rectangle 12">
                <a:extLst>
                  <a:ext uri="{FF2B5EF4-FFF2-40B4-BE49-F238E27FC236}">
                    <a16:creationId xmlns:a16="http://schemas.microsoft.com/office/drawing/2014/main" id="{6B79E1C8-D7B8-F27F-06A1-996E70FB4883}"/>
                  </a:ext>
                </a:extLst>
              </p:cNvPr>
              <p:cNvSpPr/>
              <p:nvPr/>
            </p:nvSpPr>
            <p:spPr>
              <a:xfrm>
                <a:off x="2803810" y="3429000"/>
                <a:ext cx="2025940" cy="91633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Applied forces</a:t>
                </a:r>
              </a:p>
            </p:txBody>
          </p:sp>
          <p:cxnSp>
            <p:nvCxnSpPr>
              <p:cNvPr id="15" name="Straight Arrow Connector 14">
                <a:extLst>
                  <a:ext uri="{FF2B5EF4-FFF2-40B4-BE49-F238E27FC236}">
                    <a16:creationId xmlns:a16="http://schemas.microsoft.com/office/drawing/2014/main" id="{BC644D38-DE92-2B6B-3543-2291FB2F9974}"/>
                  </a:ext>
                </a:extLst>
              </p:cNvPr>
              <p:cNvCxnSpPr/>
              <p:nvPr/>
            </p:nvCxnSpPr>
            <p:spPr>
              <a:xfrm>
                <a:off x="908263" y="1712199"/>
                <a:ext cx="18955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80F4228-51BB-17FF-E731-EA938B697F72}"/>
                  </a:ext>
                </a:extLst>
              </p:cNvPr>
              <p:cNvCxnSpPr/>
              <p:nvPr/>
            </p:nvCxnSpPr>
            <p:spPr>
              <a:xfrm>
                <a:off x="908262" y="2208267"/>
                <a:ext cx="18955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8A35629-1D09-6DFB-C9EF-7625B05746CB}"/>
                  </a:ext>
                </a:extLst>
              </p:cNvPr>
              <p:cNvCxnSpPr/>
              <p:nvPr/>
            </p:nvCxnSpPr>
            <p:spPr>
              <a:xfrm>
                <a:off x="908261" y="3667830"/>
                <a:ext cx="18955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DD88858-8798-BA3A-551E-1E2690C9B7F4}"/>
                  </a:ext>
                </a:extLst>
              </p:cNvPr>
              <p:cNvCxnSpPr/>
              <p:nvPr/>
            </p:nvCxnSpPr>
            <p:spPr>
              <a:xfrm>
                <a:off x="908261" y="4163897"/>
                <a:ext cx="18955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6A31863F-B655-5FDA-3FAF-C0338F762759}"/>
                  </a:ext>
                </a:extLst>
              </p:cNvPr>
              <p:cNvSpPr txBox="1"/>
              <p:nvPr/>
            </p:nvSpPr>
            <p:spPr>
              <a:xfrm>
                <a:off x="1460585" y="1316416"/>
                <a:ext cx="1442175"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Input</a:t>
                </a:r>
              </a:p>
            </p:txBody>
          </p:sp>
          <p:sp>
            <p:nvSpPr>
              <p:cNvPr id="22" name="TextBox 21">
                <a:extLst>
                  <a:ext uri="{FF2B5EF4-FFF2-40B4-BE49-F238E27FC236}">
                    <a16:creationId xmlns:a16="http://schemas.microsoft.com/office/drawing/2014/main" id="{A83D5F28-3B82-1ADF-D2B9-0960C10CD34E}"/>
                  </a:ext>
                </a:extLst>
              </p:cNvPr>
              <p:cNvSpPr txBox="1"/>
              <p:nvPr/>
            </p:nvSpPr>
            <p:spPr>
              <a:xfrm>
                <a:off x="1460585" y="1848496"/>
                <a:ext cx="1442175"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Input</a:t>
                </a:r>
              </a:p>
            </p:txBody>
          </p:sp>
          <p:sp>
            <p:nvSpPr>
              <p:cNvPr id="23" name="TextBox 22">
                <a:extLst>
                  <a:ext uri="{FF2B5EF4-FFF2-40B4-BE49-F238E27FC236}">
                    <a16:creationId xmlns:a16="http://schemas.microsoft.com/office/drawing/2014/main" id="{242337CC-8C74-83E0-29C6-C1B4D4EF5CD6}"/>
                  </a:ext>
                </a:extLst>
              </p:cNvPr>
              <p:cNvSpPr txBox="1"/>
              <p:nvPr/>
            </p:nvSpPr>
            <p:spPr>
              <a:xfrm>
                <a:off x="1460584" y="3298498"/>
                <a:ext cx="1442175"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Input</a:t>
                </a:r>
              </a:p>
            </p:txBody>
          </p:sp>
          <p:sp>
            <p:nvSpPr>
              <p:cNvPr id="24" name="TextBox 23">
                <a:extLst>
                  <a:ext uri="{FF2B5EF4-FFF2-40B4-BE49-F238E27FC236}">
                    <a16:creationId xmlns:a16="http://schemas.microsoft.com/office/drawing/2014/main" id="{7D24F60E-2BE5-ED95-B3EC-9BB61B076508}"/>
                  </a:ext>
                </a:extLst>
              </p:cNvPr>
              <p:cNvSpPr txBox="1"/>
              <p:nvPr/>
            </p:nvSpPr>
            <p:spPr>
              <a:xfrm>
                <a:off x="1460583" y="3794565"/>
                <a:ext cx="1442175"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Input</a:t>
                </a:r>
              </a:p>
            </p:txBody>
          </p:sp>
        </p:grpSp>
        <p:sp>
          <p:nvSpPr>
            <p:cNvPr id="26" name="Rectangle 25">
              <a:extLst>
                <a:ext uri="{FF2B5EF4-FFF2-40B4-BE49-F238E27FC236}">
                  <a16:creationId xmlns:a16="http://schemas.microsoft.com/office/drawing/2014/main" id="{512DDEAE-1AF1-8958-186F-3133674A44D4}"/>
                </a:ext>
              </a:extLst>
            </p:cNvPr>
            <p:cNvSpPr/>
            <p:nvPr/>
          </p:nvSpPr>
          <p:spPr>
            <a:xfrm>
              <a:off x="5777872" y="2797958"/>
              <a:ext cx="2663421" cy="1298337"/>
            </a:xfrm>
            <a:prstGeom prst="rect">
              <a:avLst/>
            </a:prstGeom>
            <a:solidFill>
              <a:schemeClr val="accent2">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latin typeface="Arial" panose="020B0604020202020204" pitchFamily="34" charset="0"/>
                  <a:cs typeface="Arial" panose="020B0604020202020204" pitchFamily="34" charset="0"/>
                </a:rPr>
                <a:t>Total resistance torque</a:t>
              </a:r>
            </a:p>
          </p:txBody>
        </p:sp>
        <p:cxnSp>
          <p:nvCxnSpPr>
            <p:cNvPr id="30" name="Connector: Elbow 29">
              <a:extLst>
                <a:ext uri="{FF2B5EF4-FFF2-40B4-BE49-F238E27FC236}">
                  <a16:creationId xmlns:a16="http://schemas.microsoft.com/office/drawing/2014/main" id="{B025C776-8272-2E42-0382-06B271F4F5D8}"/>
                </a:ext>
              </a:extLst>
            </p:cNvPr>
            <p:cNvCxnSpPr>
              <a:stCxn id="12" idx="3"/>
            </p:cNvCxnSpPr>
            <p:nvPr/>
          </p:nvCxnSpPr>
          <p:spPr>
            <a:xfrm>
              <a:off x="4617995" y="2465611"/>
              <a:ext cx="1159877" cy="6760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BE1787D1-CDEE-8C76-8ECD-9957831FE4EB}"/>
                </a:ext>
              </a:extLst>
            </p:cNvPr>
            <p:cNvCxnSpPr>
              <a:stCxn id="13" idx="3"/>
            </p:cNvCxnSpPr>
            <p:nvPr/>
          </p:nvCxnSpPr>
          <p:spPr>
            <a:xfrm flipV="1">
              <a:off x="4617995" y="3708915"/>
              <a:ext cx="1159877" cy="6760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44A46AEE-A308-B787-E3E9-0ADC03BF9416}"/>
                </a:ext>
              </a:extLst>
            </p:cNvPr>
            <p:cNvCxnSpPr>
              <a:cxnSpLocks/>
              <a:endCxn id="26" idx="1"/>
            </p:cNvCxnSpPr>
            <p:nvPr/>
          </p:nvCxnSpPr>
          <p:spPr>
            <a:xfrm>
              <a:off x="696506" y="3447127"/>
              <a:ext cx="508136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30D3FDF9-9D14-18F6-18F0-2DBE576A8823}"/>
                </a:ext>
              </a:extLst>
            </p:cNvPr>
            <p:cNvSpPr txBox="1"/>
            <p:nvPr/>
          </p:nvSpPr>
          <p:spPr>
            <a:xfrm>
              <a:off x="1248828" y="3057916"/>
              <a:ext cx="1442175"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Input</a:t>
              </a:r>
            </a:p>
          </p:txBody>
        </p:sp>
      </p:grpSp>
      <p:sp>
        <p:nvSpPr>
          <p:cNvPr id="48" name="TextBox 47">
            <a:extLst>
              <a:ext uri="{FF2B5EF4-FFF2-40B4-BE49-F238E27FC236}">
                <a16:creationId xmlns:a16="http://schemas.microsoft.com/office/drawing/2014/main" id="{331A399E-1296-C397-176C-5F6981A50DDA}"/>
              </a:ext>
            </a:extLst>
          </p:cNvPr>
          <p:cNvSpPr txBox="1"/>
          <p:nvPr/>
        </p:nvSpPr>
        <p:spPr>
          <a:xfrm>
            <a:off x="1768224" y="5174853"/>
            <a:ext cx="6468306" cy="523220"/>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Operation flow  </a:t>
            </a:r>
          </a:p>
        </p:txBody>
      </p:sp>
    </p:spTree>
    <p:extLst>
      <p:ext uri="{BB962C8B-B14F-4D97-AF65-F5344CB8AC3E}">
        <p14:creationId xmlns:p14="http://schemas.microsoft.com/office/powerpoint/2010/main" val="2055007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D6A7219C-22B3-4BBD-9313-9C5253491641}"/>
              </a:ext>
            </a:extLst>
          </p:cNvPr>
          <p:cNvSpPr txBox="1"/>
          <p:nvPr/>
        </p:nvSpPr>
        <p:spPr>
          <a:xfrm>
            <a:off x="3139287" y="22747"/>
            <a:ext cx="4445937" cy="380873"/>
          </a:xfrm>
          <a:prstGeom prst="rect">
            <a:avLst/>
          </a:prstGeom>
          <a:noFill/>
        </p:spPr>
        <p:txBody>
          <a:bodyPr wrap="square" rtlCol="0">
            <a:spAutoFit/>
          </a:bodyPr>
          <a:lstStyle/>
          <a:p>
            <a:r>
              <a:rPr lang="vi-VN" sz="1875" b="1" dirty="0">
                <a:latin typeface="Arial" panose="020B0604020202020204" pitchFamily="34" charset="0"/>
                <a:cs typeface="Arial" panose="020B0604020202020204" pitchFamily="34" charset="0"/>
              </a:rPr>
              <a:t>2.</a:t>
            </a:r>
            <a:r>
              <a:rPr lang="en-US" sz="1875" b="1" dirty="0">
                <a:latin typeface="Arial" panose="020B0604020202020204" pitchFamily="34" charset="0"/>
                <a:cs typeface="Arial" panose="020B0604020202020204" pitchFamily="34" charset="0"/>
              </a:rPr>
              <a:t>3</a:t>
            </a:r>
            <a:r>
              <a:rPr lang="vi-VN" sz="1875" b="1" dirty="0">
                <a:latin typeface="Arial" panose="020B0604020202020204" pitchFamily="34" charset="0"/>
                <a:cs typeface="Arial" panose="020B0604020202020204" pitchFamily="34" charset="0"/>
              </a:rPr>
              <a:t> </a:t>
            </a:r>
            <a:r>
              <a:rPr lang="en-US" sz="1875" b="1" dirty="0">
                <a:latin typeface="Arial" panose="020B0604020202020204" pitchFamily="34" charset="0"/>
                <a:cs typeface="Arial" panose="020B0604020202020204" pitchFamily="34" charset="0"/>
              </a:rPr>
              <a:t>Total resistance torque equations</a:t>
            </a:r>
          </a:p>
        </p:txBody>
      </p:sp>
      <p:cxnSp>
        <p:nvCxnSpPr>
          <p:cNvPr id="20" name="Straight Connector 19">
            <a:extLst>
              <a:ext uri="{FF2B5EF4-FFF2-40B4-BE49-F238E27FC236}">
                <a16:creationId xmlns:a16="http://schemas.microsoft.com/office/drawing/2014/main" id="{11BD0FD0-068E-4215-8DC7-490A16D00A9A}"/>
              </a:ext>
            </a:extLst>
          </p:cNvPr>
          <p:cNvCxnSpPr/>
          <p:nvPr/>
        </p:nvCxnSpPr>
        <p:spPr>
          <a:xfrm>
            <a:off x="-3100" y="459475"/>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27A8A7C-275D-4B66-8C47-63B6B4967AE7}"/>
              </a:ext>
            </a:extLst>
          </p:cNvPr>
          <p:cNvCxnSpPr/>
          <p:nvPr/>
        </p:nvCxnSpPr>
        <p:spPr>
          <a:xfrm flipV="1">
            <a:off x="2803810" y="0"/>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EC377B9-25D2-423D-A0BA-AF0E2B1F0D05}"/>
              </a:ext>
            </a:extLst>
          </p:cNvPr>
          <p:cNvSpPr txBox="1"/>
          <p:nvPr/>
        </p:nvSpPr>
        <p:spPr>
          <a:xfrm>
            <a:off x="-29735" y="26667"/>
            <a:ext cx="3121299"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2</a:t>
            </a:r>
            <a:r>
              <a:rPr lang="en-US" sz="1875" b="1" dirty="0">
                <a:latin typeface="Arial" panose="020B0604020202020204" pitchFamily="34" charset="0"/>
                <a:ea typeface="Calibri" panose="020F0502020204030204" pitchFamily="34" charset="0"/>
                <a:cs typeface="Arial" panose="020B0604020202020204" pitchFamily="34" charset="0"/>
              </a:rPr>
              <a:t>. </a:t>
            </a:r>
            <a:r>
              <a:rPr lang="vi-VN" sz="1875" b="1" dirty="0">
                <a:latin typeface="Arial" panose="020B0604020202020204" pitchFamily="34" charset="0"/>
                <a:ea typeface="Calibri" panose="020F0502020204030204" pitchFamily="34" charset="0"/>
                <a:cs typeface="Arial" panose="020B0604020202020204" pitchFamily="34" charset="0"/>
              </a:rPr>
              <a:t>THEORETICAL BASIS</a:t>
            </a:r>
            <a:endParaRPr lang="en-US" sz="1875" b="1" dirty="0">
              <a:latin typeface="Arial" panose="020B0604020202020204" pitchFamily="34" charset="0"/>
              <a:ea typeface="Calibri" panose="020F0502020204030204" pitchFamily="34" charset="0"/>
              <a:cs typeface="Arial" panose="020B0604020202020204" pitchFamily="34" charset="0"/>
            </a:endParaRPr>
          </a:p>
        </p:txBody>
      </p:sp>
      <p:grpSp>
        <p:nvGrpSpPr>
          <p:cNvPr id="32" name="Group 31">
            <a:extLst>
              <a:ext uri="{FF2B5EF4-FFF2-40B4-BE49-F238E27FC236}">
                <a16:creationId xmlns:a16="http://schemas.microsoft.com/office/drawing/2014/main" id="{C003D84E-727C-41E3-BD71-A1F25420A923}"/>
              </a:ext>
            </a:extLst>
          </p:cNvPr>
          <p:cNvGrpSpPr/>
          <p:nvPr/>
        </p:nvGrpSpPr>
        <p:grpSpPr>
          <a:xfrm>
            <a:off x="-3100" y="6636943"/>
            <a:ext cx="9147100" cy="300082"/>
            <a:chOff x="0" y="6565503"/>
            <a:chExt cx="12196133" cy="400108"/>
          </a:xfrm>
        </p:grpSpPr>
        <p:grpSp>
          <p:nvGrpSpPr>
            <p:cNvPr id="33" name="Group 32">
              <a:extLst>
                <a:ext uri="{FF2B5EF4-FFF2-40B4-BE49-F238E27FC236}">
                  <a16:creationId xmlns:a16="http://schemas.microsoft.com/office/drawing/2014/main" id="{C209546C-88C0-496E-BBD7-1432000BA3AE}"/>
                </a:ext>
              </a:extLst>
            </p:cNvPr>
            <p:cNvGrpSpPr/>
            <p:nvPr/>
          </p:nvGrpSpPr>
          <p:grpSpPr>
            <a:xfrm>
              <a:off x="0" y="6565503"/>
              <a:ext cx="12196133" cy="400108"/>
              <a:chOff x="0" y="6565503"/>
              <a:chExt cx="12196133" cy="400108"/>
            </a:xfrm>
          </p:grpSpPr>
          <p:grpSp>
            <p:nvGrpSpPr>
              <p:cNvPr id="37" name="Group 36">
                <a:extLst>
                  <a:ext uri="{FF2B5EF4-FFF2-40B4-BE49-F238E27FC236}">
                    <a16:creationId xmlns:a16="http://schemas.microsoft.com/office/drawing/2014/main" id="{68FC11D5-E200-4F27-AD9B-D82BDBF0818D}"/>
                  </a:ext>
                </a:extLst>
              </p:cNvPr>
              <p:cNvGrpSpPr/>
              <p:nvPr/>
            </p:nvGrpSpPr>
            <p:grpSpPr>
              <a:xfrm>
                <a:off x="0" y="6642340"/>
                <a:ext cx="12192000" cy="215660"/>
                <a:chOff x="0" y="6642340"/>
                <a:chExt cx="12192000" cy="215660"/>
              </a:xfrm>
            </p:grpSpPr>
            <p:sp>
              <p:nvSpPr>
                <p:cNvPr id="39" name="Rectangle 38">
                  <a:extLst>
                    <a:ext uri="{FF2B5EF4-FFF2-40B4-BE49-F238E27FC236}">
                      <a16:creationId xmlns:a16="http://schemas.microsoft.com/office/drawing/2014/main" id="{4AF87C1A-F37D-46C8-A08F-DD5D4DFDA730}"/>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0" name="Rectangle 39">
                  <a:extLst>
                    <a:ext uri="{FF2B5EF4-FFF2-40B4-BE49-F238E27FC236}">
                      <a16:creationId xmlns:a16="http://schemas.microsoft.com/office/drawing/2014/main" id="{4F5E4D92-2EF4-4867-B100-FB22B3857773}"/>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8" name="TextBox 37">
                <a:extLst>
                  <a:ext uri="{FF2B5EF4-FFF2-40B4-BE49-F238E27FC236}">
                    <a16:creationId xmlns:a16="http://schemas.microsoft.com/office/drawing/2014/main" id="{C2A53E10-7FC8-40E1-B8C0-FA0FC8FC851D}"/>
                  </a:ext>
                </a:extLst>
              </p:cNvPr>
              <p:cNvSpPr txBox="1"/>
              <p:nvPr/>
            </p:nvSpPr>
            <p:spPr>
              <a:xfrm>
                <a:off x="11708453" y="6565503"/>
                <a:ext cx="487680" cy="400108"/>
              </a:xfrm>
              <a:prstGeom prst="rect">
                <a:avLst/>
              </a:prstGeom>
              <a:noFill/>
            </p:spPr>
            <p:txBody>
              <a:bodyPr wrap="square" rtlCol="0">
                <a:spAutoFit/>
              </a:bodyPr>
              <a:lstStyle/>
              <a:p>
                <a:r>
                  <a:rPr lang="en-US" sz="1350" dirty="0"/>
                  <a:t>9</a:t>
                </a:r>
              </a:p>
            </p:txBody>
          </p:sp>
        </p:grpSp>
        <p:sp>
          <p:nvSpPr>
            <p:cNvPr id="35" name="TextBox 34">
              <a:extLst>
                <a:ext uri="{FF2B5EF4-FFF2-40B4-BE49-F238E27FC236}">
                  <a16:creationId xmlns:a16="http://schemas.microsoft.com/office/drawing/2014/main" id="{7963DFE7-35DE-4D58-AB0D-4852D55172F1}"/>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pic>
        <p:nvPicPr>
          <p:cNvPr id="7" name="Picture 6">
            <a:extLst>
              <a:ext uri="{FF2B5EF4-FFF2-40B4-BE49-F238E27FC236}">
                <a16:creationId xmlns:a16="http://schemas.microsoft.com/office/drawing/2014/main" id="{8C583CB1-E983-E34D-652B-4670227183A8}"/>
              </a:ext>
            </a:extLst>
          </p:cNvPr>
          <p:cNvPicPr>
            <a:picLocks noChangeAspect="1"/>
          </p:cNvPicPr>
          <p:nvPr/>
        </p:nvPicPr>
        <p:blipFill>
          <a:blip r:embed="rId2"/>
          <a:stretch>
            <a:fillRect/>
          </a:stretch>
        </p:blipFill>
        <p:spPr>
          <a:xfrm>
            <a:off x="426484" y="614269"/>
            <a:ext cx="8284832" cy="6011216"/>
          </a:xfrm>
          <a:prstGeom prst="rect">
            <a:avLst/>
          </a:prstGeom>
        </p:spPr>
      </p:pic>
    </p:spTree>
    <p:extLst>
      <p:ext uri="{BB962C8B-B14F-4D97-AF65-F5344CB8AC3E}">
        <p14:creationId xmlns:p14="http://schemas.microsoft.com/office/powerpoint/2010/main" val="1314710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D6A7219C-22B3-4BBD-9313-9C5253491641}"/>
              </a:ext>
            </a:extLst>
          </p:cNvPr>
          <p:cNvSpPr txBox="1"/>
          <p:nvPr/>
        </p:nvSpPr>
        <p:spPr>
          <a:xfrm>
            <a:off x="3139287" y="22747"/>
            <a:ext cx="4445937" cy="380873"/>
          </a:xfrm>
          <a:prstGeom prst="rect">
            <a:avLst/>
          </a:prstGeom>
          <a:noFill/>
        </p:spPr>
        <p:txBody>
          <a:bodyPr wrap="square" rtlCol="0">
            <a:spAutoFit/>
          </a:bodyPr>
          <a:lstStyle/>
          <a:p>
            <a:r>
              <a:rPr lang="vi-VN" sz="1875" b="1" dirty="0">
                <a:latin typeface="Arial" panose="020B0604020202020204" pitchFamily="34" charset="0"/>
                <a:cs typeface="Arial" panose="020B0604020202020204" pitchFamily="34" charset="0"/>
              </a:rPr>
              <a:t>2.</a:t>
            </a:r>
            <a:r>
              <a:rPr lang="en-US" sz="1875" b="1" dirty="0">
                <a:latin typeface="Arial" panose="020B0604020202020204" pitchFamily="34" charset="0"/>
                <a:cs typeface="Arial" panose="020B0604020202020204" pitchFamily="34" charset="0"/>
              </a:rPr>
              <a:t>3</a:t>
            </a:r>
            <a:r>
              <a:rPr lang="vi-VN" sz="1875" b="1" dirty="0">
                <a:latin typeface="Arial" panose="020B0604020202020204" pitchFamily="34" charset="0"/>
                <a:cs typeface="Arial" panose="020B0604020202020204" pitchFamily="34" charset="0"/>
              </a:rPr>
              <a:t> </a:t>
            </a:r>
            <a:r>
              <a:rPr lang="en-US" sz="1875" b="1" dirty="0">
                <a:latin typeface="Arial" panose="020B0604020202020204" pitchFamily="34" charset="0"/>
                <a:cs typeface="Arial" panose="020B0604020202020204" pitchFamily="34" charset="0"/>
              </a:rPr>
              <a:t>Total resistance torque equations</a:t>
            </a:r>
          </a:p>
        </p:txBody>
      </p:sp>
      <p:cxnSp>
        <p:nvCxnSpPr>
          <p:cNvPr id="20" name="Straight Connector 19">
            <a:extLst>
              <a:ext uri="{FF2B5EF4-FFF2-40B4-BE49-F238E27FC236}">
                <a16:creationId xmlns:a16="http://schemas.microsoft.com/office/drawing/2014/main" id="{11BD0FD0-068E-4215-8DC7-490A16D00A9A}"/>
              </a:ext>
            </a:extLst>
          </p:cNvPr>
          <p:cNvCxnSpPr/>
          <p:nvPr/>
        </p:nvCxnSpPr>
        <p:spPr>
          <a:xfrm>
            <a:off x="-3100" y="459475"/>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27A8A7C-275D-4B66-8C47-63B6B4967AE7}"/>
              </a:ext>
            </a:extLst>
          </p:cNvPr>
          <p:cNvCxnSpPr/>
          <p:nvPr/>
        </p:nvCxnSpPr>
        <p:spPr>
          <a:xfrm flipV="1">
            <a:off x="2803810" y="0"/>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EC377B9-25D2-423D-A0BA-AF0E2B1F0D05}"/>
              </a:ext>
            </a:extLst>
          </p:cNvPr>
          <p:cNvSpPr txBox="1"/>
          <p:nvPr/>
        </p:nvSpPr>
        <p:spPr>
          <a:xfrm>
            <a:off x="-29735" y="26667"/>
            <a:ext cx="3121299"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2</a:t>
            </a:r>
            <a:r>
              <a:rPr lang="en-US" sz="1875" b="1" dirty="0">
                <a:latin typeface="Arial" panose="020B0604020202020204" pitchFamily="34" charset="0"/>
                <a:ea typeface="Calibri" panose="020F0502020204030204" pitchFamily="34" charset="0"/>
                <a:cs typeface="Arial" panose="020B0604020202020204" pitchFamily="34" charset="0"/>
              </a:rPr>
              <a:t>. </a:t>
            </a:r>
            <a:r>
              <a:rPr lang="vi-VN" sz="1875" b="1" dirty="0">
                <a:latin typeface="Arial" panose="020B0604020202020204" pitchFamily="34" charset="0"/>
                <a:ea typeface="Calibri" panose="020F0502020204030204" pitchFamily="34" charset="0"/>
                <a:cs typeface="Arial" panose="020B0604020202020204" pitchFamily="34" charset="0"/>
              </a:rPr>
              <a:t>THEORETICAL BASIS</a:t>
            </a:r>
            <a:endParaRPr lang="en-US" sz="1875" b="1" dirty="0">
              <a:latin typeface="Arial" panose="020B0604020202020204" pitchFamily="34" charset="0"/>
              <a:ea typeface="Calibri" panose="020F0502020204030204" pitchFamily="34" charset="0"/>
              <a:cs typeface="Arial" panose="020B0604020202020204" pitchFamily="34" charset="0"/>
            </a:endParaRPr>
          </a:p>
        </p:txBody>
      </p:sp>
      <p:grpSp>
        <p:nvGrpSpPr>
          <p:cNvPr id="32" name="Group 31">
            <a:extLst>
              <a:ext uri="{FF2B5EF4-FFF2-40B4-BE49-F238E27FC236}">
                <a16:creationId xmlns:a16="http://schemas.microsoft.com/office/drawing/2014/main" id="{C003D84E-727C-41E3-BD71-A1F25420A923}"/>
              </a:ext>
            </a:extLst>
          </p:cNvPr>
          <p:cNvGrpSpPr/>
          <p:nvPr/>
        </p:nvGrpSpPr>
        <p:grpSpPr>
          <a:xfrm>
            <a:off x="-3100" y="6636943"/>
            <a:ext cx="9147100" cy="300082"/>
            <a:chOff x="0" y="6565503"/>
            <a:chExt cx="12196133" cy="400108"/>
          </a:xfrm>
        </p:grpSpPr>
        <p:grpSp>
          <p:nvGrpSpPr>
            <p:cNvPr id="33" name="Group 32">
              <a:extLst>
                <a:ext uri="{FF2B5EF4-FFF2-40B4-BE49-F238E27FC236}">
                  <a16:creationId xmlns:a16="http://schemas.microsoft.com/office/drawing/2014/main" id="{C209546C-88C0-496E-BBD7-1432000BA3AE}"/>
                </a:ext>
              </a:extLst>
            </p:cNvPr>
            <p:cNvGrpSpPr/>
            <p:nvPr/>
          </p:nvGrpSpPr>
          <p:grpSpPr>
            <a:xfrm>
              <a:off x="0" y="6565503"/>
              <a:ext cx="12196133" cy="400108"/>
              <a:chOff x="0" y="6565503"/>
              <a:chExt cx="12196133" cy="400108"/>
            </a:xfrm>
          </p:grpSpPr>
          <p:grpSp>
            <p:nvGrpSpPr>
              <p:cNvPr id="37" name="Group 36">
                <a:extLst>
                  <a:ext uri="{FF2B5EF4-FFF2-40B4-BE49-F238E27FC236}">
                    <a16:creationId xmlns:a16="http://schemas.microsoft.com/office/drawing/2014/main" id="{68FC11D5-E200-4F27-AD9B-D82BDBF0818D}"/>
                  </a:ext>
                </a:extLst>
              </p:cNvPr>
              <p:cNvGrpSpPr/>
              <p:nvPr/>
            </p:nvGrpSpPr>
            <p:grpSpPr>
              <a:xfrm>
                <a:off x="0" y="6642340"/>
                <a:ext cx="12192000" cy="215660"/>
                <a:chOff x="0" y="6642340"/>
                <a:chExt cx="12192000" cy="215660"/>
              </a:xfrm>
            </p:grpSpPr>
            <p:sp>
              <p:nvSpPr>
                <p:cNvPr id="39" name="Rectangle 38">
                  <a:extLst>
                    <a:ext uri="{FF2B5EF4-FFF2-40B4-BE49-F238E27FC236}">
                      <a16:creationId xmlns:a16="http://schemas.microsoft.com/office/drawing/2014/main" id="{4AF87C1A-F37D-46C8-A08F-DD5D4DFDA730}"/>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0" name="Rectangle 39">
                  <a:extLst>
                    <a:ext uri="{FF2B5EF4-FFF2-40B4-BE49-F238E27FC236}">
                      <a16:creationId xmlns:a16="http://schemas.microsoft.com/office/drawing/2014/main" id="{4F5E4D92-2EF4-4867-B100-FB22B3857773}"/>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8" name="TextBox 37">
                <a:extLst>
                  <a:ext uri="{FF2B5EF4-FFF2-40B4-BE49-F238E27FC236}">
                    <a16:creationId xmlns:a16="http://schemas.microsoft.com/office/drawing/2014/main" id="{C2A53E10-7FC8-40E1-B8C0-FA0FC8FC851D}"/>
                  </a:ext>
                </a:extLst>
              </p:cNvPr>
              <p:cNvSpPr txBox="1"/>
              <p:nvPr/>
            </p:nvSpPr>
            <p:spPr>
              <a:xfrm>
                <a:off x="11708453" y="6565503"/>
                <a:ext cx="487680" cy="400108"/>
              </a:xfrm>
              <a:prstGeom prst="rect">
                <a:avLst/>
              </a:prstGeom>
              <a:noFill/>
            </p:spPr>
            <p:txBody>
              <a:bodyPr wrap="square" rtlCol="0">
                <a:spAutoFit/>
              </a:bodyPr>
              <a:lstStyle/>
              <a:p>
                <a:r>
                  <a:rPr lang="en-US" sz="1350" dirty="0"/>
                  <a:t>10</a:t>
                </a:r>
              </a:p>
            </p:txBody>
          </p:sp>
        </p:grpSp>
        <p:sp>
          <p:nvSpPr>
            <p:cNvPr id="35" name="TextBox 34">
              <a:extLst>
                <a:ext uri="{FF2B5EF4-FFF2-40B4-BE49-F238E27FC236}">
                  <a16:creationId xmlns:a16="http://schemas.microsoft.com/office/drawing/2014/main" id="{7963DFE7-35DE-4D58-AB0D-4852D55172F1}"/>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pic>
        <p:nvPicPr>
          <p:cNvPr id="5" name="Picture 4">
            <a:extLst>
              <a:ext uri="{FF2B5EF4-FFF2-40B4-BE49-F238E27FC236}">
                <a16:creationId xmlns:a16="http://schemas.microsoft.com/office/drawing/2014/main" id="{907D342A-7F1A-DA1E-9970-9DF1243BCEF7}"/>
              </a:ext>
            </a:extLst>
          </p:cNvPr>
          <p:cNvPicPr>
            <a:picLocks noChangeAspect="1"/>
          </p:cNvPicPr>
          <p:nvPr/>
        </p:nvPicPr>
        <p:blipFill>
          <a:blip r:embed="rId2"/>
          <a:stretch>
            <a:fillRect/>
          </a:stretch>
        </p:blipFill>
        <p:spPr>
          <a:xfrm>
            <a:off x="270024" y="555594"/>
            <a:ext cx="8339140" cy="6069891"/>
          </a:xfrm>
          <a:prstGeom prst="rect">
            <a:avLst/>
          </a:prstGeom>
        </p:spPr>
      </p:pic>
    </p:spTree>
    <p:extLst>
      <p:ext uri="{BB962C8B-B14F-4D97-AF65-F5344CB8AC3E}">
        <p14:creationId xmlns:p14="http://schemas.microsoft.com/office/powerpoint/2010/main" val="6337701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D6A7219C-22B3-4BBD-9313-9C5253491641}"/>
              </a:ext>
            </a:extLst>
          </p:cNvPr>
          <p:cNvSpPr txBox="1"/>
          <p:nvPr/>
        </p:nvSpPr>
        <p:spPr>
          <a:xfrm>
            <a:off x="3139287" y="22747"/>
            <a:ext cx="4445937" cy="380873"/>
          </a:xfrm>
          <a:prstGeom prst="rect">
            <a:avLst/>
          </a:prstGeom>
          <a:noFill/>
        </p:spPr>
        <p:txBody>
          <a:bodyPr wrap="square" rtlCol="0">
            <a:spAutoFit/>
          </a:bodyPr>
          <a:lstStyle/>
          <a:p>
            <a:r>
              <a:rPr lang="vi-VN" sz="1875" b="1" dirty="0">
                <a:latin typeface="Arial" panose="020B0604020202020204" pitchFamily="34" charset="0"/>
                <a:cs typeface="Arial" panose="020B0604020202020204" pitchFamily="34" charset="0"/>
              </a:rPr>
              <a:t>2.</a:t>
            </a:r>
            <a:r>
              <a:rPr lang="en-US" sz="1875" b="1" dirty="0">
                <a:latin typeface="Arial" panose="020B0604020202020204" pitchFamily="34" charset="0"/>
                <a:cs typeface="Arial" panose="020B0604020202020204" pitchFamily="34" charset="0"/>
              </a:rPr>
              <a:t>3</a:t>
            </a:r>
            <a:r>
              <a:rPr lang="vi-VN" sz="1875" b="1" dirty="0">
                <a:latin typeface="Arial" panose="020B0604020202020204" pitchFamily="34" charset="0"/>
                <a:cs typeface="Arial" panose="020B0604020202020204" pitchFamily="34" charset="0"/>
              </a:rPr>
              <a:t> </a:t>
            </a:r>
            <a:r>
              <a:rPr lang="en-US" sz="1875" b="1" dirty="0">
                <a:latin typeface="Arial" panose="020B0604020202020204" pitchFamily="34" charset="0"/>
                <a:cs typeface="Arial" panose="020B0604020202020204" pitchFamily="34" charset="0"/>
              </a:rPr>
              <a:t>Total resistance torque equations</a:t>
            </a:r>
          </a:p>
        </p:txBody>
      </p:sp>
      <p:cxnSp>
        <p:nvCxnSpPr>
          <p:cNvPr id="20" name="Straight Connector 19">
            <a:extLst>
              <a:ext uri="{FF2B5EF4-FFF2-40B4-BE49-F238E27FC236}">
                <a16:creationId xmlns:a16="http://schemas.microsoft.com/office/drawing/2014/main" id="{11BD0FD0-068E-4215-8DC7-490A16D00A9A}"/>
              </a:ext>
            </a:extLst>
          </p:cNvPr>
          <p:cNvCxnSpPr/>
          <p:nvPr/>
        </p:nvCxnSpPr>
        <p:spPr>
          <a:xfrm>
            <a:off x="-3100" y="459475"/>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27A8A7C-275D-4B66-8C47-63B6B4967AE7}"/>
              </a:ext>
            </a:extLst>
          </p:cNvPr>
          <p:cNvCxnSpPr/>
          <p:nvPr/>
        </p:nvCxnSpPr>
        <p:spPr>
          <a:xfrm flipV="1">
            <a:off x="2803810" y="0"/>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EC377B9-25D2-423D-A0BA-AF0E2B1F0D05}"/>
              </a:ext>
            </a:extLst>
          </p:cNvPr>
          <p:cNvSpPr txBox="1"/>
          <p:nvPr/>
        </p:nvSpPr>
        <p:spPr>
          <a:xfrm>
            <a:off x="-29735" y="26667"/>
            <a:ext cx="3121299"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2</a:t>
            </a:r>
            <a:r>
              <a:rPr lang="en-US" sz="1875" b="1" dirty="0">
                <a:latin typeface="Arial" panose="020B0604020202020204" pitchFamily="34" charset="0"/>
                <a:ea typeface="Calibri" panose="020F0502020204030204" pitchFamily="34" charset="0"/>
                <a:cs typeface="Arial" panose="020B0604020202020204" pitchFamily="34" charset="0"/>
              </a:rPr>
              <a:t>. </a:t>
            </a:r>
            <a:r>
              <a:rPr lang="vi-VN" sz="1875" b="1" dirty="0">
                <a:latin typeface="Arial" panose="020B0604020202020204" pitchFamily="34" charset="0"/>
                <a:ea typeface="Calibri" panose="020F0502020204030204" pitchFamily="34" charset="0"/>
                <a:cs typeface="Arial" panose="020B0604020202020204" pitchFamily="34" charset="0"/>
              </a:rPr>
              <a:t>THEORETICAL BASIS</a:t>
            </a:r>
            <a:endParaRPr lang="en-US" sz="1875" b="1" dirty="0">
              <a:latin typeface="Arial" panose="020B0604020202020204" pitchFamily="34" charset="0"/>
              <a:ea typeface="Calibri" panose="020F0502020204030204" pitchFamily="34" charset="0"/>
              <a:cs typeface="Arial" panose="020B0604020202020204" pitchFamily="34" charset="0"/>
            </a:endParaRPr>
          </a:p>
        </p:txBody>
      </p:sp>
      <p:grpSp>
        <p:nvGrpSpPr>
          <p:cNvPr id="32" name="Group 31">
            <a:extLst>
              <a:ext uri="{FF2B5EF4-FFF2-40B4-BE49-F238E27FC236}">
                <a16:creationId xmlns:a16="http://schemas.microsoft.com/office/drawing/2014/main" id="{C003D84E-727C-41E3-BD71-A1F25420A923}"/>
              </a:ext>
            </a:extLst>
          </p:cNvPr>
          <p:cNvGrpSpPr/>
          <p:nvPr/>
        </p:nvGrpSpPr>
        <p:grpSpPr>
          <a:xfrm>
            <a:off x="-3100" y="6636943"/>
            <a:ext cx="9147100" cy="300082"/>
            <a:chOff x="0" y="6565503"/>
            <a:chExt cx="12196133" cy="400108"/>
          </a:xfrm>
        </p:grpSpPr>
        <p:grpSp>
          <p:nvGrpSpPr>
            <p:cNvPr id="33" name="Group 32">
              <a:extLst>
                <a:ext uri="{FF2B5EF4-FFF2-40B4-BE49-F238E27FC236}">
                  <a16:creationId xmlns:a16="http://schemas.microsoft.com/office/drawing/2014/main" id="{C209546C-88C0-496E-BBD7-1432000BA3AE}"/>
                </a:ext>
              </a:extLst>
            </p:cNvPr>
            <p:cNvGrpSpPr/>
            <p:nvPr/>
          </p:nvGrpSpPr>
          <p:grpSpPr>
            <a:xfrm>
              <a:off x="0" y="6565503"/>
              <a:ext cx="12196133" cy="400108"/>
              <a:chOff x="0" y="6565503"/>
              <a:chExt cx="12196133" cy="400108"/>
            </a:xfrm>
          </p:grpSpPr>
          <p:grpSp>
            <p:nvGrpSpPr>
              <p:cNvPr id="37" name="Group 36">
                <a:extLst>
                  <a:ext uri="{FF2B5EF4-FFF2-40B4-BE49-F238E27FC236}">
                    <a16:creationId xmlns:a16="http://schemas.microsoft.com/office/drawing/2014/main" id="{68FC11D5-E200-4F27-AD9B-D82BDBF0818D}"/>
                  </a:ext>
                </a:extLst>
              </p:cNvPr>
              <p:cNvGrpSpPr/>
              <p:nvPr/>
            </p:nvGrpSpPr>
            <p:grpSpPr>
              <a:xfrm>
                <a:off x="0" y="6642340"/>
                <a:ext cx="12192000" cy="215660"/>
                <a:chOff x="0" y="6642340"/>
                <a:chExt cx="12192000" cy="215660"/>
              </a:xfrm>
            </p:grpSpPr>
            <p:sp>
              <p:nvSpPr>
                <p:cNvPr id="39" name="Rectangle 38">
                  <a:extLst>
                    <a:ext uri="{FF2B5EF4-FFF2-40B4-BE49-F238E27FC236}">
                      <a16:creationId xmlns:a16="http://schemas.microsoft.com/office/drawing/2014/main" id="{4AF87C1A-F37D-46C8-A08F-DD5D4DFDA730}"/>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0" name="Rectangle 39">
                  <a:extLst>
                    <a:ext uri="{FF2B5EF4-FFF2-40B4-BE49-F238E27FC236}">
                      <a16:creationId xmlns:a16="http://schemas.microsoft.com/office/drawing/2014/main" id="{4F5E4D92-2EF4-4867-B100-FB22B3857773}"/>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8" name="TextBox 37">
                <a:extLst>
                  <a:ext uri="{FF2B5EF4-FFF2-40B4-BE49-F238E27FC236}">
                    <a16:creationId xmlns:a16="http://schemas.microsoft.com/office/drawing/2014/main" id="{C2A53E10-7FC8-40E1-B8C0-FA0FC8FC851D}"/>
                  </a:ext>
                </a:extLst>
              </p:cNvPr>
              <p:cNvSpPr txBox="1"/>
              <p:nvPr/>
            </p:nvSpPr>
            <p:spPr>
              <a:xfrm>
                <a:off x="11708453" y="6565503"/>
                <a:ext cx="487680" cy="400108"/>
              </a:xfrm>
              <a:prstGeom prst="rect">
                <a:avLst/>
              </a:prstGeom>
              <a:noFill/>
            </p:spPr>
            <p:txBody>
              <a:bodyPr wrap="square" rtlCol="0">
                <a:spAutoFit/>
              </a:bodyPr>
              <a:lstStyle/>
              <a:p>
                <a:r>
                  <a:rPr lang="en-US" sz="1350" dirty="0"/>
                  <a:t>11</a:t>
                </a:r>
              </a:p>
            </p:txBody>
          </p:sp>
        </p:grpSp>
        <p:sp>
          <p:nvSpPr>
            <p:cNvPr id="35" name="TextBox 34">
              <a:extLst>
                <a:ext uri="{FF2B5EF4-FFF2-40B4-BE49-F238E27FC236}">
                  <a16:creationId xmlns:a16="http://schemas.microsoft.com/office/drawing/2014/main" id="{7963DFE7-35DE-4D58-AB0D-4852D55172F1}"/>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pic>
        <p:nvPicPr>
          <p:cNvPr id="3" name="Picture 2">
            <a:extLst>
              <a:ext uri="{FF2B5EF4-FFF2-40B4-BE49-F238E27FC236}">
                <a16:creationId xmlns:a16="http://schemas.microsoft.com/office/drawing/2014/main" id="{2E06D49E-53A9-B2DD-4665-41DB75787357}"/>
              </a:ext>
            </a:extLst>
          </p:cNvPr>
          <p:cNvPicPr>
            <a:picLocks noChangeAspect="1"/>
          </p:cNvPicPr>
          <p:nvPr/>
        </p:nvPicPr>
        <p:blipFill>
          <a:blip r:embed="rId2"/>
          <a:stretch>
            <a:fillRect/>
          </a:stretch>
        </p:blipFill>
        <p:spPr>
          <a:xfrm>
            <a:off x="196381" y="888611"/>
            <a:ext cx="8837154" cy="5080778"/>
          </a:xfrm>
          <a:prstGeom prst="rect">
            <a:avLst/>
          </a:prstGeom>
        </p:spPr>
      </p:pic>
    </p:spTree>
    <p:extLst>
      <p:ext uri="{BB962C8B-B14F-4D97-AF65-F5344CB8AC3E}">
        <p14:creationId xmlns:p14="http://schemas.microsoft.com/office/powerpoint/2010/main" val="3973124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D6A7219C-22B3-4BBD-9313-9C5253491641}"/>
              </a:ext>
            </a:extLst>
          </p:cNvPr>
          <p:cNvSpPr txBox="1"/>
          <p:nvPr/>
        </p:nvSpPr>
        <p:spPr>
          <a:xfrm>
            <a:off x="3139287" y="22747"/>
            <a:ext cx="4445937" cy="380873"/>
          </a:xfrm>
          <a:prstGeom prst="rect">
            <a:avLst/>
          </a:prstGeom>
          <a:noFill/>
        </p:spPr>
        <p:txBody>
          <a:bodyPr wrap="square" rtlCol="0">
            <a:spAutoFit/>
          </a:bodyPr>
          <a:lstStyle/>
          <a:p>
            <a:r>
              <a:rPr lang="vi-VN" sz="1875" b="1" dirty="0">
                <a:latin typeface="Arial" panose="020B0604020202020204" pitchFamily="34" charset="0"/>
                <a:cs typeface="Arial" panose="020B0604020202020204" pitchFamily="34" charset="0"/>
              </a:rPr>
              <a:t>2.</a:t>
            </a:r>
            <a:r>
              <a:rPr lang="en-US" sz="1875" b="1" dirty="0">
                <a:latin typeface="Arial" panose="020B0604020202020204" pitchFamily="34" charset="0"/>
                <a:cs typeface="Arial" panose="020B0604020202020204" pitchFamily="34" charset="0"/>
              </a:rPr>
              <a:t>3</a:t>
            </a:r>
            <a:r>
              <a:rPr lang="vi-VN" sz="1875" b="1" dirty="0">
                <a:latin typeface="Arial" panose="020B0604020202020204" pitchFamily="34" charset="0"/>
                <a:cs typeface="Arial" panose="020B0604020202020204" pitchFamily="34" charset="0"/>
              </a:rPr>
              <a:t> </a:t>
            </a:r>
            <a:r>
              <a:rPr lang="en-US" sz="1875" b="1" dirty="0">
                <a:latin typeface="Arial" panose="020B0604020202020204" pitchFamily="34" charset="0"/>
                <a:cs typeface="Arial" panose="020B0604020202020204" pitchFamily="34" charset="0"/>
              </a:rPr>
              <a:t>Total resistance torque equations</a:t>
            </a:r>
          </a:p>
        </p:txBody>
      </p:sp>
      <p:cxnSp>
        <p:nvCxnSpPr>
          <p:cNvPr id="20" name="Straight Connector 19">
            <a:extLst>
              <a:ext uri="{FF2B5EF4-FFF2-40B4-BE49-F238E27FC236}">
                <a16:creationId xmlns:a16="http://schemas.microsoft.com/office/drawing/2014/main" id="{11BD0FD0-068E-4215-8DC7-490A16D00A9A}"/>
              </a:ext>
            </a:extLst>
          </p:cNvPr>
          <p:cNvCxnSpPr/>
          <p:nvPr/>
        </p:nvCxnSpPr>
        <p:spPr>
          <a:xfrm>
            <a:off x="-3100" y="459475"/>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27A8A7C-275D-4B66-8C47-63B6B4967AE7}"/>
              </a:ext>
            </a:extLst>
          </p:cNvPr>
          <p:cNvCxnSpPr/>
          <p:nvPr/>
        </p:nvCxnSpPr>
        <p:spPr>
          <a:xfrm flipV="1">
            <a:off x="2803810" y="0"/>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EC377B9-25D2-423D-A0BA-AF0E2B1F0D05}"/>
              </a:ext>
            </a:extLst>
          </p:cNvPr>
          <p:cNvSpPr txBox="1"/>
          <p:nvPr/>
        </p:nvSpPr>
        <p:spPr>
          <a:xfrm>
            <a:off x="-29735" y="26667"/>
            <a:ext cx="3121299"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2</a:t>
            </a:r>
            <a:r>
              <a:rPr lang="en-US" sz="1875" b="1" dirty="0">
                <a:latin typeface="Arial" panose="020B0604020202020204" pitchFamily="34" charset="0"/>
                <a:ea typeface="Calibri" panose="020F0502020204030204" pitchFamily="34" charset="0"/>
                <a:cs typeface="Arial" panose="020B0604020202020204" pitchFamily="34" charset="0"/>
              </a:rPr>
              <a:t>. </a:t>
            </a:r>
            <a:r>
              <a:rPr lang="vi-VN" sz="1875" b="1" dirty="0">
                <a:latin typeface="Arial" panose="020B0604020202020204" pitchFamily="34" charset="0"/>
                <a:ea typeface="Calibri" panose="020F0502020204030204" pitchFamily="34" charset="0"/>
                <a:cs typeface="Arial" panose="020B0604020202020204" pitchFamily="34" charset="0"/>
              </a:rPr>
              <a:t>THEORETICAL BASIS</a:t>
            </a:r>
            <a:endParaRPr lang="en-US" sz="1875" b="1" dirty="0">
              <a:latin typeface="Arial" panose="020B0604020202020204" pitchFamily="34" charset="0"/>
              <a:ea typeface="Calibri" panose="020F0502020204030204" pitchFamily="34" charset="0"/>
              <a:cs typeface="Arial" panose="020B0604020202020204" pitchFamily="34" charset="0"/>
            </a:endParaRPr>
          </a:p>
        </p:txBody>
      </p:sp>
      <p:grpSp>
        <p:nvGrpSpPr>
          <p:cNvPr id="32" name="Group 31">
            <a:extLst>
              <a:ext uri="{FF2B5EF4-FFF2-40B4-BE49-F238E27FC236}">
                <a16:creationId xmlns:a16="http://schemas.microsoft.com/office/drawing/2014/main" id="{C003D84E-727C-41E3-BD71-A1F25420A923}"/>
              </a:ext>
            </a:extLst>
          </p:cNvPr>
          <p:cNvGrpSpPr/>
          <p:nvPr/>
        </p:nvGrpSpPr>
        <p:grpSpPr>
          <a:xfrm>
            <a:off x="-3100" y="6636943"/>
            <a:ext cx="9147100" cy="300082"/>
            <a:chOff x="0" y="6565503"/>
            <a:chExt cx="12196133" cy="400108"/>
          </a:xfrm>
        </p:grpSpPr>
        <p:grpSp>
          <p:nvGrpSpPr>
            <p:cNvPr id="33" name="Group 32">
              <a:extLst>
                <a:ext uri="{FF2B5EF4-FFF2-40B4-BE49-F238E27FC236}">
                  <a16:creationId xmlns:a16="http://schemas.microsoft.com/office/drawing/2014/main" id="{C209546C-88C0-496E-BBD7-1432000BA3AE}"/>
                </a:ext>
              </a:extLst>
            </p:cNvPr>
            <p:cNvGrpSpPr/>
            <p:nvPr/>
          </p:nvGrpSpPr>
          <p:grpSpPr>
            <a:xfrm>
              <a:off x="0" y="6565503"/>
              <a:ext cx="12196133" cy="400108"/>
              <a:chOff x="0" y="6565503"/>
              <a:chExt cx="12196133" cy="400108"/>
            </a:xfrm>
          </p:grpSpPr>
          <p:grpSp>
            <p:nvGrpSpPr>
              <p:cNvPr id="37" name="Group 36">
                <a:extLst>
                  <a:ext uri="{FF2B5EF4-FFF2-40B4-BE49-F238E27FC236}">
                    <a16:creationId xmlns:a16="http://schemas.microsoft.com/office/drawing/2014/main" id="{68FC11D5-E200-4F27-AD9B-D82BDBF0818D}"/>
                  </a:ext>
                </a:extLst>
              </p:cNvPr>
              <p:cNvGrpSpPr/>
              <p:nvPr/>
            </p:nvGrpSpPr>
            <p:grpSpPr>
              <a:xfrm>
                <a:off x="0" y="6642340"/>
                <a:ext cx="12192000" cy="215660"/>
                <a:chOff x="0" y="6642340"/>
                <a:chExt cx="12192000" cy="215660"/>
              </a:xfrm>
            </p:grpSpPr>
            <p:sp>
              <p:nvSpPr>
                <p:cNvPr id="39" name="Rectangle 38">
                  <a:extLst>
                    <a:ext uri="{FF2B5EF4-FFF2-40B4-BE49-F238E27FC236}">
                      <a16:creationId xmlns:a16="http://schemas.microsoft.com/office/drawing/2014/main" id="{4AF87C1A-F37D-46C8-A08F-DD5D4DFDA730}"/>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0" name="Rectangle 39">
                  <a:extLst>
                    <a:ext uri="{FF2B5EF4-FFF2-40B4-BE49-F238E27FC236}">
                      <a16:creationId xmlns:a16="http://schemas.microsoft.com/office/drawing/2014/main" id="{4F5E4D92-2EF4-4867-B100-FB22B3857773}"/>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8" name="TextBox 37">
                <a:extLst>
                  <a:ext uri="{FF2B5EF4-FFF2-40B4-BE49-F238E27FC236}">
                    <a16:creationId xmlns:a16="http://schemas.microsoft.com/office/drawing/2014/main" id="{C2A53E10-7FC8-40E1-B8C0-FA0FC8FC851D}"/>
                  </a:ext>
                </a:extLst>
              </p:cNvPr>
              <p:cNvSpPr txBox="1"/>
              <p:nvPr/>
            </p:nvSpPr>
            <p:spPr>
              <a:xfrm>
                <a:off x="11708453" y="6565503"/>
                <a:ext cx="487680" cy="400108"/>
              </a:xfrm>
              <a:prstGeom prst="rect">
                <a:avLst/>
              </a:prstGeom>
              <a:noFill/>
            </p:spPr>
            <p:txBody>
              <a:bodyPr wrap="square" rtlCol="0">
                <a:spAutoFit/>
              </a:bodyPr>
              <a:lstStyle/>
              <a:p>
                <a:r>
                  <a:rPr lang="en-US" sz="1350" dirty="0"/>
                  <a:t>12</a:t>
                </a:r>
              </a:p>
            </p:txBody>
          </p:sp>
        </p:grpSp>
        <p:sp>
          <p:nvSpPr>
            <p:cNvPr id="35" name="TextBox 34">
              <a:extLst>
                <a:ext uri="{FF2B5EF4-FFF2-40B4-BE49-F238E27FC236}">
                  <a16:creationId xmlns:a16="http://schemas.microsoft.com/office/drawing/2014/main" id="{7963DFE7-35DE-4D58-AB0D-4852D55172F1}"/>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pic>
        <p:nvPicPr>
          <p:cNvPr id="8" name="Picture 7">
            <a:extLst>
              <a:ext uri="{FF2B5EF4-FFF2-40B4-BE49-F238E27FC236}">
                <a16:creationId xmlns:a16="http://schemas.microsoft.com/office/drawing/2014/main" id="{38EE969D-97BA-988D-C664-90BE6FC3DF65}"/>
              </a:ext>
            </a:extLst>
          </p:cNvPr>
          <p:cNvPicPr>
            <a:picLocks noChangeAspect="1"/>
          </p:cNvPicPr>
          <p:nvPr/>
        </p:nvPicPr>
        <p:blipFill>
          <a:blip r:embed="rId2"/>
          <a:stretch>
            <a:fillRect/>
          </a:stretch>
        </p:blipFill>
        <p:spPr>
          <a:xfrm>
            <a:off x="365760" y="721520"/>
            <a:ext cx="8412480" cy="5716172"/>
          </a:xfrm>
          <a:prstGeom prst="rect">
            <a:avLst/>
          </a:prstGeom>
        </p:spPr>
      </p:pic>
    </p:spTree>
    <p:extLst>
      <p:ext uri="{BB962C8B-B14F-4D97-AF65-F5344CB8AC3E}">
        <p14:creationId xmlns:p14="http://schemas.microsoft.com/office/powerpoint/2010/main" val="1009185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78631" y="2331322"/>
            <a:ext cx="2778356" cy="446276"/>
          </a:xfrm>
          <a:prstGeom prst="rect">
            <a:avLst/>
          </a:prstGeom>
          <a:noFill/>
        </p:spPr>
        <p:txBody>
          <a:bodyPr wrap="square" rtlCol="0">
            <a:spAutoFit/>
          </a:bodyPr>
          <a:lstStyle/>
          <a:p>
            <a:r>
              <a:rPr lang="en-US" altLang="ko-KR" sz="2300" dirty="0">
                <a:latin typeface="Arial" panose="020B0604020202020204" pitchFamily="34" charset="0"/>
                <a:cs typeface="Arial" panose="020B0604020202020204" pitchFamily="34" charset="0"/>
              </a:rPr>
              <a:t>Introduction</a:t>
            </a:r>
          </a:p>
        </p:txBody>
      </p:sp>
      <p:sp>
        <p:nvSpPr>
          <p:cNvPr id="4" name="Title 2"/>
          <p:cNvSpPr txBox="1"/>
          <p:nvPr/>
        </p:nvSpPr>
        <p:spPr>
          <a:xfrm>
            <a:off x="132228" y="1519806"/>
            <a:ext cx="2671933"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3375">
                <a:latin typeface="Arial" panose="020B0604020202020204" pitchFamily="34" charset="0"/>
                <a:cs typeface="Arial" panose="020B0604020202020204" pitchFamily="34" charset="0"/>
              </a:rPr>
              <a:t>CONTENTS</a:t>
            </a:r>
            <a:endParaRPr lang="en-US" sz="3375" dirty="0">
              <a:latin typeface="Arial" panose="020B0604020202020204" pitchFamily="34" charset="0"/>
              <a:cs typeface="Arial" panose="020B0604020202020204" pitchFamily="34" charset="0"/>
            </a:endParaRPr>
          </a:p>
        </p:txBody>
      </p:sp>
      <p:sp>
        <p:nvSpPr>
          <p:cNvPr id="12" name="TextBox 11"/>
          <p:cNvSpPr txBox="1"/>
          <p:nvPr/>
        </p:nvSpPr>
        <p:spPr>
          <a:xfrm>
            <a:off x="455389" y="2928782"/>
            <a:ext cx="4294733" cy="446276"/>
          </a:xfrm>
          <a:prstGeom prst="rect">
            <a:avLst/>
          </a:prstGeom>
          <a:noFill/>
        </p:spPr>
        <p:txBody>
          <a:bodyPr wrap="square" rtlCol="0">
            <a:spAutoFit/>
          </a:bodyPr>
          <a:lstStyle/>
          <a:p>
            <a:r>
              <a:rPr lang="vi-VN" altLang="ko-KR" sz="2300" dirty="0">
                <a:latin typeface="Arial" panose="020B0604020202020204" pitchFamily="34" charset="0"/>
                <a:ea typeface="Calibri" panose="020F0502020204030204" pitchFamily="34" charset="0"/>
                <a:cs typeface="Arial" panose="020B0604020202020204" pitchFamily="34" charset="0"/>
              </a:rPr>
              <a:t>Theoretical basis</a:t>
            </a:r>
            <a:endParaRPr lang="en-US" altLang="ko-KR" sz="2300" dirty="0">
              <a:latin typeface="Arial" panose="020B0604020202020204" pitchFamily="34" charset="0"/>
              <a:ea typeface="Calibri" panose="020F0502020204030204" pitchFamily="34" charset="0"/>
              <a:cs typeface="Arial" panose="020B0604020202020204" pitchFamily="34" charset="0"/>
            </a:endParaRPr>
          </a:p>
        </p:txBody>
      </p:sp>
      <p:sp>
        <p:nvSpPr>
          <p:cNvPr id="13" name="TextBox 12"/>
          <p:cNvSpPr txBox="1"/>
          <p:nvPr/>
        </p:nvSpPr>
        <p:spPr>
          <a:xfrm>
            <a:off x="455389" y="3517972"/>
            <a:ext cx="4294733" cy="446276"/>
          </a:xfrm>
          <a:prstGeom prst="rect">
            <a:avLst/>
          </a:prstGeom>
          <a:noFill/>
        </p:spPr>
        <p:txBody>
          <a:bodyPr wrap="square" rtlCol="0">
            <a:spAutoFit/>
          </a:bodyPr>
          <a:lstStyle/>
          <a:p>
            <a:r>
              <a:rPr lang="en-US" altLang="ko-KR" sz="2300" b="1">
                <a:solidFill>
                  <a:srgbClr val="FF0000"/>
                </a:solidFill>
                <a:latin typeface="Arial" panose="020B0604020202020204" pitchFamily="34" charset="0"/>
                <a:cs typeface="Arial" panose="020B0604020202020204" pitchFamily="34" charset="0"/>
              </a:rPr>
              <a:t>Implementation process</a:t>
            </a:r>
          </a:p>
        </p:txBody>
      </p:sp>
      <p:sp>
        <p:nvSpPr>
          <p:cNvPr id="14" name="TextBox 13"/>
          <p:cNvSpPr txBox="1"/>
          <p:nvPr/>
        </p:nvSpPr>
        <p:spPr>
          <a:xfrm>
            <a:off x="453700" y="4749796"/>
            <a:ext cx="4577162" cy="446276"/>
          </a:xfrm>
          <a:prstGeom prst="rect">
            <a:avLst/>
          </a:prstGeom>
          <a:noFill/>
        </p:spPr>
        <p:txBody>
          <a:bodyPr wrap="square" rtlCol="0">
            <a:spAutoFit/>
          </a:bodyPr>
          <a:lstStyle/>
          <a:p>
            <a:r>
              <a:rPr lang="en-US" altLang="ko-KR" sz="2300">
                <a:latin typeface="Arial" panose="020B0604020202020204" pitchFamily="34" charset="0"/>
                <a:cs typeface="Arial" panose="020B0604020202020204" pitchFamily="34" charset="0"/>
              </a:rPr>
              <a:t>Conclusion and future work</a:t>
            </a:r>
          </a:p>
        </p:txBody>
      </p:sp>
      <p:sp>
        <p:nvSpPr>
          <p:cNvPr id="16" name="TextBox 15"/>
          <p:cNvSpPr txBox="1"/>
          <p:nvPr/>
        </p:nvSpPr>
        <p:spPr>
          <a:xfrm>
            <a:off x="90842" y="2317012"/>
            <a:ext cx="277378" cy="438582"/>
          </a:xfrm>
          <a:prstGeom prst="rect">
            <a:avLst/>
          </a:prstGeom>
          <a:noFill/>
        </p:spPr>
        <p:txBody>
          <a:bodyPr wrap="square" rtlCol="0">
            <a:spAutoFit/>
          </a:bodyPr>
          <a:lstStyle/>
          <a:p>
            <a:r>
              <a:rPr lang="en-US" altLang="ko-KR" sz="2250" b="1">
                <a:cs typeface="Arial" panose="020B0604020202020204" pitchFamily="34" charset="0"/>
              </a:rPr>
              <a:t>1</a:t>
            </a:r>
            <a:endParaRPr lang="ko-KR" altLang="en-US" sz="2250" b="1" dirty="0">
              <a:cs typeface="Arial" panose="020B0604020202020204" pitchFamily="34" charset="0"/>
            </a:endParaRPr>
          </a:p>
        </p:txBody>
      </p:sp>
      <p:sp>
        <p:nvSpPr>
          <p:cNvPr id="17" name="TextBox 16"/>
          <p:cNvSpPr txBox="1"/>
          <p:nvPr/>
        </p:nvSpPr>
        <p:spPr>
          <a:xfrm>
            <a:off x="92530" y="3508994"/>
            <a:ext cx="277378" cy="438582"/>
          </a:xfrm>
          <a:prstGeom prst="rect">
            <a:avLst/>
          </a:prstGeom>
          <a:noFill/>
        </p:spPr>
        <p:txBody>
          <a:bodyPr wrap="square" rtlCol="0">
            <a:spAutoFit/>
          </a:bodyPr>
          <a:lstStyle/>
          <a:p>
            <a:r>
              <a:rPr lang="en-US" altLang="ko-KR" sz="2250" b="1">
                <a:cs typeface="Arial" panose="020B0604020202020204" pitchFamily="34" charset="0"/>
              </a:rPr>
              <a:t>3</a:t>
            </a:r>
            <a:endParaRPr lang="ko-KR" altLang="en-US" sz="2250" b="1" dirty="0">
              <a:cs typeface="Arial" panose="020B0604020202020204" pitchFamily="34" charset="0"/>
            </a:endParaRPr>
          </a:p>
        </p:txBody>
      </p:sp>
      <p:sp>
        <p:nvSpPr>
          <p:cNvPr id="18" name="TextBox 17"/>
          <p:cNvSpPr txBox="1"/>
          <p:nvPr/>
        </p:nvSpPr>
        <p:spPr>
          <a:xfrm>
            <a:off x="90840" y="4144432"/>
            <a:ext cx="277378" cy="438582"/>
          </a:xfrm>
          <a:prstGeom prst="rect">
            <a:avLst/>
          </a:prstGeom>
          <a:noFill/>
        </p:spPr>
        <p:txBody>
          <a:bodyPr wrap="square" rtlCol="0">
            <a:spAutoFit/>
          </a:bodyPr>
          <a:lstStyle/>
          <a:p>
            <a:r>
              <a:rPr lang="en-US" altLang="ko-KR" sz="2250" b="1">
                <a:cs typeface="Arial" panose="020B0604020202020204" pitchFamily="34" charset="0"/>
              </a:rPr>
              <a:t>4</a:t>
            </a:r>
            <a:endParaRPr lang="ko-KR" altLang="en-US" sz="2250" b="1" dirty="0">
              <a:cs typeface="Arial" panose="020B0604020202020204" pitchFamily="34" charset="0"/>
            </a:endParaRPr>
          </a:p>
        </p:txBody>
      </p:sp>
      <p:sp>
        <p:nvSpPr>
          <p:cNvPr id="19" name="TextBox 18"/>
          <p:cNvSpPr txBox="1"/>
          <p:nvPr/>
        </p:nvSpPr>
        <p:spPr>
          <a:xfrm>
            <a:off x="90840" y="2928820"/>
            <a:ext cx="277378" cy="438582"/>
          </a:xfrm>
          <a:prstGeom prst="rect">
            <a:avLst/>
          </a:prstGeom>
          <a:noFill/>
        </p:spPr>
        <p:txBody>
          <a:bodyPr wrap="square" rtlCol="0">
            <a:spAutoFit/>
          </a:bodyPr>
          <a:lstStyle/>
          <a:p>
            <a:r>
              <a:rPr lang="en-US" altLang="ko-KR" sz="2250" b="1">
                <a:cs typeface="Arial" panose="020B0604020202020204" pitchFamily="34" charset="0"/>
              </a:rPr>
              <a:t>2</a:t>
            </a:r>
            <a:endParaRPr lang="ko-KR" altLang="en-US" sz="2250" b="1" dirty="0">
              <a:cs typeface="Arial" panose="020B0604020202020204" pitchFamily="34" charset="0"/>
            </a:endParaRPr>
          </a:p>
        </p:txBody>
      </p:sp>
      <p:sp>
        <p:nvSpPr>
          <p:cNvPr id="20" name="TextBox 19"/>
          <p:cNvSpPr txBox="1"/>
          <p:nvPr/>
        </p:nvSpPr>
        <p:spPr>
          <a:xfrm>
            <a:off x="90840" y="4749796"/>
            <a:ext cx="277378" cy="438582"/>
          </a:xfrm>
          <a:prstGeom prst="rect">
            <a:avLst/>
          </a:prstGeom>
          <a:noFill/>
        </p:spPr>
        <p:txBody>
          <a:bodyPr wrap="square" rtlCol="0">
            <a:spAutoFit/>
          </a:bodyPr>
          <a:lstStyle/>
          <a:p>
            <a:r>
              <a:rPr lang="en-US" altLang="ko-KR" sz="2250" b="1">
                <a:cs typeface="Arial" panose="020B0604020202020204" pitchFamily="34" charset="0"/>
              </a:rPr>
              <a:t>5</a:t>
            </a:r>
            <a:endParaRPr lang="ko-KR" altLang="en-US" sz="2250" b="1" dirty="0">
              <a:cs typeface="Arial" panose="020B0604020202020204" pitchFamily="34" charset="0"/>
            </a:endParaRPr>
          </a:p>
        </p:txBody>
      </p:sp>
      <p:sp>
        <p:nvSpPr>
          <p:cNvPr id="21" name="Frame 20"/>
          <p:cNvSpPr/>
          <p:nvPr/>
        </p:nvSpPr>
        <p:spPr>
          <a:xfrm>
            <a:off x="50589" y="2353221"/>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2" name="Frame 21"/>
          <p:cNvSpPr/>
          <p:nvPr/>
        </p:nvSpPr>
        <p:spPr>
          <a:xfrm>
            <a:off x="50586" y="2958694"/>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3" name="Frame 22"/>
          <p:cNvSpPr/>
          <p:nvPr/>
        </p:nvSpPr>
        <p:spPr>
          <a:xfrm>
            <a:off x="50586" y="3536429"/>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4" name="Frame 23"/>
          <p:cNvSpPr/>
          <p:nvPr/>
        </p:nvSpPr>
        <p:spPr>
          <a:xfrm>
            <a:off x="50586" y="4158150"/>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5" name="Frame 24"/>
          <p:cNvSpPr/>
          <p:nvPr/>
        </p:nvSpPr>
        <p:spPr>
          <a:xfrm>
            <a:off x="50586" y="4763513"/>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7" name="TextBox 26"/>
          <p:cNvSpPr txBox="1"/>
          <p:nvPr/>
        </p:nvSpPr>
        <p:spPr>
          <a:xfrm>
            <a:off x="457529" y="4108408"/>
            <a:ext cx="3890875" cy="446276"/>
          </a:xfrm>
          <a:prstGeom prst="rect">
            <a:avLst/>
          </a:prstGeom>
          <a:noFill/>
        </p:spPr>
        <p:txBody>
          <a:bodyPr wrap="square" rtlCol="0">
            <a:spAutoFit/>
          </a:bodyPr>
          <a:lstStyle/>
          <a:p>
            <a:r>
              <a:rPr lang="en-US" altLang="ko-KR" sz="2300">
                <a:latin typeface="Arial" panose="020B0604020202020204" pitchFamily="34" charset="0"/>
                <a:cs typeface="Arial" panose="020B0604020202020204" pitchFamily="34" charset="0"/>
              </a:rPr>
              <a:t>Result and disscussion</a:t>
            </a:r>
          </a:p>
        </p:txBody>
      </p:sp>
      <p:sp>
        <p:nvSpPr>
          <p:cNvPr id="2" name="Rectangle 1"/>
          <p:cNvSpPr/>
          <p:nvPr/>
        </p:nvSpPr>
        <p:spPr>
          <a:xfrm>
            <a:off x="4172424" y="1522557"/>
            <a:ext cx="4971577" cy="4146333"/>
          </a:xfrm>
          <a:prstGeom prst="rect">
            <a:avLst/>
          </a:prstGeom>
          <a:solidFill>
            <a:srgbClr val="32AEB8">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Rectangle 29"/>
          <p:cNvSpPr/>
          <p:nvPr/>
        </p:nvSpPr>
        <p:spPr>
          <a:xfrm>
            <a:off x="4298154" y="1631401"/>
            <a:ext cx="815340" cy="392864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2" name="TextBox 31"/>
          <p:cNvSpPr txBox="1"/>
          <p:nvPr/>
        </p:nvSpPr>
        <p:spPr>
          <a:xfrm>
            <a:off x="4461770" y="2300845"/>
            <a:ext cx="555035" cy="438582"/>
          </a:xfrm>
          <a:prstGeom prst="rect">
            <a:avLst/>
          </a:prstGeom>
          <a:noFill/>
        </p:spPr>
        <p:txBody>
          <a:bodyPr wrap="square" rtlCol="0">
            <a:spAutoFit/>
          </a:bodyPr>
          <a:lstStyle/>
          <a:p>
            <a:r>
              <a:rPr lang="vi-VN" altLang="ko-KR" sz="2250" b="1">
                <a:latin typeface="Calibri (body)"/>
                <a:cs typeface="Arial" panose="020B0604020202020204" pitchFamily="34" charset="0"/>
              </a:rPr>
              <a:t>3</a:t>
            </a:r>
            <a:r>
              <a:rPr lang="en-US" altLang="ko-KR" sz="2250" b="1">
                <a:latin typeface="Calibri (body)"/>
                <a:cs typeface="Arial" panose="020B0604020202020204" pitchFamily="34" charset="0"/>
              </a:rPr>
              <a:t>.1</a:t>
            </a:r>
            <a:endParaRPr lang="ko-KR" altLang="en-US" sz="2250" b="1" dirty="0">
              <a:latin typeface="Calibri (body)"/>
              <a:cs typeface="Arial" panose="020B0604020202020204" pitchFamily="34" charset="0"/>
            </a:endParaRPr>
          </a:p>
        </p:txBody>
      </p:sp>
      <p:sp>
        <p:nvSpPr>
          <p:cNvPr id="34" name="TextBox 33"/>
          <p:cNvSpPr txBox="1"/>
          <p:nvPr/>
        </p:nvSpPr>
        <p:spPr>
          <a:xfrm>
            <a:off x="5113494" y="3425062"/>
            <a:ext cx="3754790" cy="646331"/>
          </a:xfrm>
          <a:prstGeom prst="rect">
            <a:avLst/>
          </a:prstGeom>
          <a:noFill/>
        </p:spPr>
        <p:txBody>
          <a:bodyPr wrap="square" rtlCol="0">
            <a:spAutoFit/>
          </a:bodyPr>
          <a:lstStyle/>
          <a:p>
            <a:r>
              <a:rPr lang="en-US" dirty="0">
                <a:latin typeface="Calibri" panose="020F0502020204030204" pitchFamily="34" charset="0"/>
                <a:ea typeface="Calibri" panose="020F0502020204030204" pitchFamily="34" charset="0"/>
                <a:cs typeface="Calibri" panose="020F0502020204030204" pitchFamily="34" charset="0"/>
              </a:rPr>
              <a:t>Modeling the total resistance torque by lateral forces FY</a:t>
            </a:r>
            <a:endParaRPr lang="en-US" altLang="ko-KR" dirty="0">
              <a:latin typeface="Calibri" panose="020F0502020204030204" pitchFamily="34" charset="0"/>
              <a:ea typeface="Calibri" panose="020F0502020204030204" pitchFamily="34" charset="0"/>
              <a:cs typeface="Calibri" panose="020F0502020204030204" pitchFamily="34" charset="0"/>
            </a:endParaRPr>
          </a:p>
        </p:txBody>
      </p:sp>
      <p:sp>
        <p:nvSpPr>
          <p:cNvPr id="35" name="TextBox 34"/>
          <p:cNvSpPr txBox="1"/>
          <p:nvPr/>
        </p:nvSpPr>
        <p:spPr>
          <a:xfrm>
            <a:off x="4456768" y="3405086"/>
            <a:ext cx="555035" cy="438582"/>
          </a:xfrm>
          <a:prstGeom prst="rect">
            <a:avLst/>
          </a:prstGeom>
          <a:noFill/>
        </p:spPr>
        <p:txBody>
          <a:bodyPr wrap="square" rtlCol="0">
            <a:spAutoFit/>
          </a:bodyPr>
          <a:lstStyle/>
          <a:p>
            <a:r>
              <a:rPr lang="vi-VN" altLang="ko-KR" sz="2250" b="1" dirty="0">
                <a:latin typeface="Calibri (body)"/>
                <a:cs typeface="Arial" panose="020B0604020202020204" pitchFamily="34" charset="0"/>
              </a:rPr>
              <a:t>3</a:t>
            </a:r>
            <a:r>
              <a:rPr lang="en-US" altLang="ko-KR" sz="2250" b="1" dirty="0">
                <a:latin typeface="Calibri (body)"/>
                <a:cs typeface="Arial" panose="020B0604020202020204" pitchFamily="34" charset="0"/>
              </a:rPr>
              <a:t>.2</a:t>
            </a:r>
            <a:endParaRPr lang="ko-KR" altLang="en-US" sz="2250" b="1" dirty="0">
              <a:latin typeface="Calibri (body)"/>
              <a:cs typeface="Arial" panose="020B0604020202020204" pitchFamily="34" charset="0"/>
            </a:endParaRPr>
          </a:p>
        </p:txBody>
      </p:sp>
      <p:sp>
        <p:nvSpPr>
          <p:cNvPr id="36" name="TextBox 35"/>
          <p:cNvSpPr txBox="1"/>
          <p:nvPr/>
        </p:nvSpPr>
        <p:spPr>
          <a:xfrm>
            <a:off x="5113495" y="2350218"/>
            <a:ext cx="3813710" cy="646331"/>
          </a:xfrm>
          <a:prstGeom prst="rect">
            <a:avLst/>
          </a:prstGeom>
          <a:noFill/>
        </p:spPr>
        <p:txBody>
          <a:bodyPr wrap="square" rtlCol="0">
            <a:spAutoFit/>
          </a:bodyPr>
          <a:lstStyle/>
          <a:p>
            <a:r>
              <a:rPr lang="en-US" dirty="0">
                <a:latin typeface="Calibri" panose="020F0502020204030204" pitchFamily="34" charset="0"/>
                <a:ea typeface="Calibri" panose="020F0502020204030204" pitchFamily="34" charset="0"/>
                <a:cs typeface="Calibri" panose="020F0502020204030204" pitchFamily="34" charset="0"/>
              </a:rPr>
              <a:t>Modeling the total resistance torque by longitudinal forces FX</a:t>
            </a:r>
            <a:endParaRPr lang="en-US" altLang="ko-KR" dirty="0">
              <a:latin typeface="Calibri" panose="020F0502020204030204" pitchFamily="34" charset="0"/>
              <a:ea typeface="Calibri" panose="020F0502020204030204" pitchFamily="34" charset="0"/>
              <a:cs typeface="Calibri" panose="020F0502020204030204" pitchFamily="34" charset="0"/>
            </a:endParaRPr>
          </a:p>
        </p:txBody>
      </p:sp>
      <p:sp>
        <p:nvSpPr>
          <p:cNvPr id="38" name="TextBox 37"/>
          <p:cNvSpPr txBox="1"/>
          <p:nvPr/>
        </p:nvSpPr>
        <p:spPr>
          <a:xfrm>
            <a:off x="5113494" y="4646560"/>
            <a:ext cx="4030506" cy="646331"/>
          </a:xfrm>
          <a:prstGeom prst="rect">
            <a:avLst/>
          </a:prstGeom>
          <a:noFill/>
        </p:spPr>
        <p:txBody>
          <a:bodyPr wrap="square" rtlCol="0">
            <a:spAutoFit/>
          </a:bodyPr>
          <a:lstStyle/>
          <a:p>
            <a:r>
              <a:rPr lang="en-US" altLang="ko-KR" dirty="0">
                <a:latin typeface="Calibri" panose="020F0502020204030204" pitchFamily="34" charset="0"/>
                <a:ea typeface="Calibri" panose="020F0502020204030204" pitchFamily="34" charset="0"/>
                <a:cs typeface="Calibri" panose="020F0502020204030204" pitchFamily="34" charset="0"/>
              </a:rPr>
              <a:t>Modeling the total resistance torque by normal force FZ</a:t>
            </a:r>
          </a:p>
        </p:txBody>
      </p:sp>
      <p:sp>
        <p:nvSpPr>
          <p:cNvPr id="40" name="TextBox 39">
            <a:extLst>
              <a:ext uri="{FF2B5EF4-FFF2-40B4-BE49-F238E27FC236}">
                <a16:creationId xmlns:a16="http://schemas.microsoft.com/office/drawing/2014/main" id="{53B5A392-3360-4488-B0E9-3BAAA46E6015}"/>
              </a:ext>
            </a:extLst>
          </p:cNvPr>
          <p:cNvSpPr txBox="1"/>
          <p:nvPr/>
        </p:nvSpPr>
        <p:spPr>
          <a:xfrm>
            <a:off x="4461770" y="4560820"/>
            <a:ext cx="555035" cy="438582"/>
          </a:xfrm>
          <a:prstGeom prst="rect">
            <a:avLst/>
          </a:prstGeom>
          <a:noFill/>
        </p:spPr>
        <p:txBody>
          <a:bodyPr wrap="square" rtlCol="0">
            <a:spAutoFit/>
          </a:bodyPr>
          <a:lstStyle/>
          <a:p>
            <a:r>
              <a:rPr lang="vi-VN" altLang="ko-KR" sz="2250" b="1" dirty="0">
                <a:latin typeface="Calibri (body)"/>
                <a:cs typeface="Arial" panose="020B0604020202020204" pitchFamily="34" charset="0"/>
              </a:rPr>
              <a:t>3</a:t>
            </a:r>
            <a:r>
              <a:rPr lang="en-US" altLang="ko-KR" sz="2250" b="1" dirty="0">
                <a:latin typeface="Calibri (body)"/>
                <a:cs typeface="Arial" panose="020B0604020202020204" pitchFamily="34" charset="0"/>
              </a:rPr>
              <a:t>.3</a:t>
            </a:r>
            <a:endParaRPr lang="ko-KR" altLang="en-US" sz="2250" b="1" dirty="0">
              <a:latin typeface="Calibri (body)"/>
              <a:cs typeface="Arial" panose="020B0604020202020204" pitchFamily="34" charset="0"/>
            </a:endParaRPr>
          </a:p>
        </p:txBody>
      </p:sp>
      <p:grpSp>
        <p:nvGrpSpPr>
          <p:cNvPr id="42" name="Group 41">
            <a:extLst>
              <a:ext uri="{FF2B5EF4-FFF2-40B4-BE49-F238E27FC236}">
                <a16:creationId xmlns:a16="http://schemas.microsoft.com/office/drawing/2014/main" id="{3F5830EB-3E24-4346-BCA1-F0A0363A6BB7}"/>
              </a:ext>
            </a:extLst>
          </p:cNvPr>
          <p:cNvGrpSpPr/>
          <p:nvPr/>
        </p:nvGrpSpPr>
        <p:grpSpPr>
          <a:xfrm>
            <a:off x="-3100" y="6636943"/>
            <a:ext cx="9147100" cy="300082"/>
            <a:chOff x="0" y="6565503"/>
            <a:chExt cx="12196133" cy="400108"/>
          </a:xfrm>
        </p:grpSpPr>
        <p:grpSp>
          <p:nvGrpSpPr>
            <p:cNvPr id="43" name="Group 42">
              <a:extLst>
                <a:ext uri="{FF2B5EF4-FFF2-40B4-BE49-F238E27FC236}">
                  <a16:creationId xmlns:a16="http://schemas.microsoft.com/office/drawing/2014/main" id="{9A79DA58-5AE5-41F1-9762-F24D7E76481B}"/>
                </a:ext>
              </a:extLst>
            </p:cNvPr>
            <p:cNvGrpSpPr/>
            <p:nvPr/>
          </p:nvGrpSpPr>
          <p:grpSpPr>
            <a:xfrm>
              <a:off x="0" y="6565503"/>
              <a:ext cx="12196133" cy="400108"/>
              <a:chOff x="0" y="6565503"/>
              <a:chExt cx="12196133" cy="400108"/>
            </a:xfrm>
          </p:grpSpPr>
          <p:grpSp>
            <p:nvGrpSpPr>
              <p:cNvPr id="45" name="Group 44">
                <a:extLst>
                  <a:ext uri="{FF2B5EF4-FFF2-40B4-BE49-F238E27FC236}">
                    <a16:creationId xmlns:a16="http://schemas.microsoft.com/office/drawing/2014/main" id="{AADC8294-B151-4BA5-A877-72942EFAF403}"/>
                  </a:ext>
                </a:extLst>
              </p:cNvPr>
              <p:cNvGrpSpPr/>
              <p:nvPr/>
            </p:nvGrpSpPr>
            <p:grpSpPr>
              <a:xfrm>
                <a:off x="0" y="6642340"/>
                <a:ext cx="12192000" cy="215660"/>
                <a:chOff x="0" y="6642340"/>
                <a:chExt cx="12192000" cy="215660"/>
              </a:xfrm>
            </p:grpSpPr>
            <p:sp>
              <p:nvSpPr>
                <p:cNvPr id="47" name="Rectangle 46">
                  <a:extLst>
                    <a:ext uri="{FF2B5EF4-FFF2-40B4-BE49-F238E27FC236}">
                      <a16:creationId xmlns:a16="http://schemas.microsoft.com/office/drawing/2014/main" id="{18D3312A-301A-4271-A892-8EC9D4955A5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8" name="Rectangle 47">
                  <a:extLst>
                    <a:ext uri="{FF2B5EF4-FFF2-40B4-BE49-F238E27FC236}">
                      <a16:creationId xmlns:a16="http://schemas.microsoft.com/office/drawing/2014/main" id="{486F1F66-EAC9-4D05-91AC-7C837A14B1D7}"/>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46" name="TextBox 45">
                <a:extLst>
                  <a:ext uri="{FF2B5EF4-FFF2-40B4-BE49-F238E27FC236}">
                    <a16:creationId xmlns:a16="http://schemas.microsoft.com/office/drawing/2014/main" id="{EB5DB331-3302-487D-A627-DB5CEF80D219}"/>
                  </a:ext>
                </a:extLst>
              </p:cNvPr>
              <p:cNvSpPr txBox="1"/>
              <p:nvPr/>
            </p:nvSpPr>
            <p:spPr>
              <a:xfrm>
                <a:off x="11708453" y="6565503"/>
                <a:ext cx="487680" cy="400108"/>
              </a:xfrm>
              <a:prstGeom prst="rect">
                <a:avLst/>
              </a:prstGeom>
              <a:noFill/>
            </p:spPr>
            <p:txBody>
              <a:bodyPr wrap="square" rtlCol="0">
                <a:spAutoFit/>
              </a:bodyPr>
              <a:lstStyle/>
              <a:p>
                <a:r>
                  <a:rPr lang="en-US" sz="1350" dirty="0"/>
                  <a:t>13</a:t>
                </a:r>
              </a:p>
            </p:txBody>
          </p:sp>
        </p:grpSp>
        <p:sp>
          <p:nvSpPr>
            <p:cNvPr id="44" name="TextBox 43">
              <a:extLst>
                <a:ext uri="{FF2B5EF4-FFF2-40B4-BE49-F238E27FC236}">
                  <a16:creationId xmlns:a16="http://schemas.microsoft.com/office/drawing/2014/main" id="{BE3D8BDB-172A-4E47-996A-B8FE1CD6A76B}"/>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49" name="Rectangle 48">
            <a:extLst>
              <a:ext uri="{FF2B5EF4-FFF2-40B4-BE49-F238E27FC236}">
                <a16:creationId xmlns:a16="http://schemas.microsoft.com/office/drawing/2014/main" id="{B789B24D-33DE-42BF-9F9B-A707CCAE22F5}"/>
              </a:ext>
            </a:extLst>
          </p:cNvPr>
          <p:cNvSpPr/>
          <p:nvPr/>
        </p:nvSpPr>
        <p:spPr>
          <a:xfrm>
            <a:off x="314246" y="95593"/>
            <a:ext cx="8509308" cy="784830"/>
          </a:xfrm>
          <a:prstGeom prst="rect">
            <a:avLst/>
          </a:prstGeom>
        </p:spPr>
        <p:txBody>
          <a:bodyPr wrap="square">
            <a:spAutoFit/>
          </a:bodyPr>
          <a:lstStyle/>
          <a:p>
            <a:pPr algn="ctr"/>
            <a:r>
              <a:rPr lang="en-US" sz="1500" b="1" dirty="0">
                <a:ln w="0"/>
                <a:solidFill>
                  <a:schemeClr val="tx1"/>
                </a:solidFill>
                <a:effectLst>
                  <a:outerShdw blurRad="38100" dist="25400" dir="5400000" algn="ctr" rotWithShape="0">
                    <a:srgbClr val="6E747A">
                      <a:alpha val="43000"/>
                    </a:srgbClr>
                  </a:outerShdw>
                </a:effectLst>
                <a:latin typeface="Arial" panose="020B0604020202020204" pitchFamily="34" charset="0"/>
                <a:ea typeface="Times New Roman" panose="02020603050405020304" pitchFamily="18" charset="0"/>
                <a:cs typeface="Arial" panose="020B0604020202020204" pitchFamily="34" charset="0"/>
              </a:rPr>
              <a:t>MODELING AND SIMULATION THE RESISTANCE TORQUE FOR SPECIFIC WHEEL ALIGNMENT IN THE ELECTRIC POWER STEERING SYSTEM BY USING MATLAB/SIMULINK AND ITS APPLICATION</a:t>
            </a:r>
            <a:endParaRPr lang="en-US" sz="15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64264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5059"/>
            <a:ext cx="3467100" cy="380873"/>
          </a:xfrm>
          <a:prstGeom prst="rect">
            <a:avLst/>
          </a:prstGeom>
          <a:noFill/>
        </p:spPr>
        <p:txBody>
          <a:bodyPr wrap="square" rtlCol="0">
            <a:spAutoFit/>
          </a:bodyPr>
          <a:lstStyle/>
          <a:p>
            <a:r>
              <a:rPr lang="en-US" sz="1875" b="1"/>
              <a:t>3. IMPLEMENTATION PROCESS</a:t>
            </a:r>
          </a:p>
        </p:txBody>
      </p:sp>
      <p:sp>
        <p:nvSpPr>
          <p:cNvPr id="5" name="TextBox 4"/>
          <p:cNvSpPr txBox="1"/>
          <p:nvPr/>
        </p:nvSpPr>
        <p:spPr>
          <a:xfrm>
            <a:off x="3221878" y="55059"/>
            <a:ext cx="6032585" cy="957955"/>
          </a:xfrm>
          <a:prstGeom prst="rect">
            <a:avLst/>
          </a:prstGeom>
          <a:noFill/>
        </p:spPr>
        <p:txBody>
          <a:bodyPr wrap="square" rtlCol="0">
            <a:spAutoFit/>
          </a:bodyPr>
          <a:lstStyle/>
          <a:p>
            <a:r>
              <a:rPr lang="en-US" sz="1875" b="1" dirty="0">
                <a:latin typeface="Arial" panose="020B0604020202020204" pitchFamily="34" charset="0"/>
                <a:cs typeface="Arial" panose="020B0604020202020204" pitchFamily="34" charset="0"/>
              </a:rPr>
              <a:t>3.1 Modeling the total resistance torque by longitudinal forces FX</a:t>
            </a:r>
            <a:endParaRPr lang="en-US" altLang="ko-KR" sz="1875" b="1" dirty="0">
              <a:latin typeface="Arial" panose="020B0604020202020204" pitchFamily="34" charset="0"/>
              <a:cs typeface="Arial" panose="020B0604020202020204" pitchFamily="34" charset="0"/>
            </a:endParaRPr>
          </a:p>
          <a:p>
            <a:endParaRPr lang="en-US" sz="1875" b="1" dirty="0">
              <a:latin typeface="Arial" panose="020B0604020202020204" pitchFamily="34" charset="0"/>
              <a:cs typeface="Arial" panose="020B0604020202020204" pitchFamily="34" charset="0"/>
            </a:endParaRPr>
          </a:p>
        </p:txBody>
      </p:sp>
      <p:cxnSp>
        <p:nvCxnSpPr>
          <p:cNvPr id="6" name="Straight Connector 5"/>
          <p:cNvCxnSpPr/>
          <p:nvPr/>
        </p:nvCxnSpPr>
        <p:spPr>
          <a:xfrm>
            <a:off x="0" y="69419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cxnSpLocks/>
          </p:cNvCxnSpPr>
          <p:nvPr/>
        </p:nvCxnSpPr>
        <p:spPr>
          <a:xfrm flipV="1">
            <a:off x="2971078" y="-6657"/>
            <a:ext cx="336417" cy="700854"/>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14</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pic>
        <p:nvPicPr>
          <p:cNvPr id="12" name="Picture 11" descr="A picture containing diagram, text, plan, technical drawing&#10;&#10;Description automatically generated">
            <a:extLst>
              <a:ext uri="{FF2B5EF4-FFF2-40B4-BE49-F238E27FC236}">
                <a16:creationId xmlns:a16="http://schemas.microsoft.com/office/drawing/2014/main" id="{97725C08-0877-C69B-53E4-6BF4DE9A4DD6}"/>
              </a:ext>
            </a:extLst>
          </p:cNvPr>
          <p:cNvPicPr>
            <a:picLocks noChangeAspect="1"/>
          </p:cNvPicPr>
          <p:nvPr/>
        </p:nvPicPr>
        <p:blipFill>
          <a:blip r:embed="rId2"/>
          <a:stretch>
            <a:fillRect/>
          </a:stretch>
        </p:blipFill>
        <p:spPr>
          <a:xfrm>
            <a:off x="247700" y="799344"/>
            <a:ext cx="8794643" cy="5595759"/>
          </a:xfrm>
          <a:prstGeom prst="rect">
            <a:avLst/>
          </a:prstGeom>
        </p:spPr>
      </p:pic>
      <p:pic>
        <p:nvPicPr>
          <p:cNvPr id="11" name="Picture 10">
            <a:extLst>
              <a:ext uri="{FF2B5EF4-FFF2-40B4-BE49-F238E27FC236}">
                <a16:creationId xmlns:a16="http://schemas.microsoft.com/office/drawing/2014/main" id="{981D3A1B-5507-FDB0-93E2-E69949D1AB5B}"/>
              </a:ext>
            </a:extLst>
          </p:cNvPr>
          <p:cNvPicPr>
            <a:picLocks noChangeAspect="1"/>
          </p:cNvPicPr>
          <p:nvPr/>
        </p:nvPicPr>
        <p:blipFill>
          <a:blip r:embed="rId3"/>
          <a:stretch>
            <a:fillRect/>
          </a:stretch>
        </p:blipFill>
        <p:spPr>
          <a:xfrm>
            <a:off x="6412865" y="758798"/>
            <a:ext cx="2666903" cy="1358145"/>
          </a:xfrm>
          <a:prstGeom prst="rect">
            <a:avLst/>
          </a:prstGeom>
        </p:spPr>
      </p:pic>
      <p:grpSp>
        <p:nvGrpSpPr>
          <p:cNvPr id="29" name="Group 28">
            <a:extLst>
              <a:ext uri="{FF2B5EF4-FFF2-40B4-BE49-F238E27FC236}">
                <a16:creationId xmlns:a16="http://schemas.microsoft.com/office/drawing/2014/main" id="{E1834386-D8C4-B441-BAF3-6CF61656BB61}"/>
              </a:ext>
            </a:extLst>
          </p:cNvPr>
          <p:cNvGrpSpPr/>
          <p:nvPr/>
        </p:nvGrpSpPr>
        <p:grpSpPr>
          <a:xfrm>
            <a:off x="6634061" y="5451267"/>
            <a:ext cx="2055807" cy="1064756"/>
            <a:chOff x="153481" y="5401928"/>
            <a:chExt cx="2055807" cy="1064756"/>
          </a:xfrm>
        </p:grpSpPr>
        <p:sp>
          <p:nvSpPr>
            <p:cNvPr id="30" name="TextBox 29">
              <a:extLst>
                <a:ext uri="{FF2B5EF4-FFF2-40B4-BE49-F238E27FC236}">
                  <a16:creationId xmlns:a16="http://schemas.microsoft.com/office/drawing/2014/main" id="{C1B0C89D-65F9-C6A6-8F36-FC5D492C4E0D}"/>
                </a:ext>
              </a:extLst>
            </p:cNvPr>
            <p:cNvSpPr txBox="1"/>
            <p:nvPr/>
          </p:nvSpPr>
          <p:spPr>
            <a:xfrm>
              <a:off x="153482" y="5401928"/>
              <a:ext cx="1515818" cy="369332"/>
            </a:xfrm>
            <a:prstGeom prst="rect">
              <a:avLst/>
            </a:prstGeom>
            <a:noFill/>
            <a:ln w="38100">
              <a:solidFill>
                <a:srgbClr val="00B050"/>
              </a:solidFill>
            </a:ln>
          </p:spPr>
          <p:txBody>
            <a:bodyPr wrap="square" rtlCol="0">
              <a:spAutoFit/>
            </a:bodyPr>
            <a:lstStyle/>
            <a:p>
              <a:r>
                <a:rPr lang="en-US" dirty="0"/>
                <a:t>Moment arm</a:t>
              </a:r>
            </a:p>
          </p:txBody>
        </p:sp>
        <p:sp>
          <p:nvSpPr>
            <p:cNvPr id="31" name="TextBox 30">
              <a:extLst>
                <a:ext uri="{FF2B5EF4-FFF2-40B4-BE49-F238E27FC236}">
                  <a16:creationId xmlns:a16="http://schemas.microsoft.com/office/drawing/2014/main" id="{8EE12DA2-A498-C961-5B65-0A88190AD617}"/>
                </a:ext>
              </a:extLst>
            </p:cNvPr>
            <p:cNvSpPr txBox="1"/>
            <p:nvPr/>
          </p:nvSpPr>
          <p:spPr>
            <a:xfrm>
              <a:off x="153481" y="6097352"/>
              <a:ext cx="2055807" cy="369332"/>
            </a:xfrm>
            <a:prstGeom prst="rect">
              <a:avLst/>
            </a:prstGeom>
            <a:noFill/>
            <a:ln w="38100">
              <a:solidFill>
                <a:schemeClr val="accent2"/>
              </a:solidFill>
            </a:ln>
          </p:spPr>
          <p:txBody>
            <a:bodyPr wrap="square" rtlCol="0">
              <a:spAutoFit/>
            </a:bodyPr>
            <a:lstStyle/>
            <a:p>
              <a:r>
                <a:rPr lang="en-US" dirty="0"/>
                <a:t>Total applied force</a:t>
              </a:r>
            </a:p>
          </p:txBody>
        </p:sp>
      </p:grpSp>
      <p:sp>
        <p:nvSpPr>
          <p:cNvPr id="32" name="Rectangle 31">
            <a:extLst>
              <a:ext uri="{FF2B5EF4-FFF2-40B4-BE49-F238E27FC236}">
                <a16:creationId xmlns:a16="http://schemas.microsoft.com/office/drawing/2014/main" id="{FE538D7E-CD16-A565-705E-CDE7AFBE34DE}"/>
              </a:ext>
            </a:extLst>
          </p:cNvPr>
          <p:cNvSpPr/>
          <p:nvPr/>
        </p:nvSpPr>
        <p:spPr>
          <a:xfrm>
            <a:off x="417310" y="3528725"/>
            <a:ext cx="4522905" cy="2635078"/>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D4360170-7C75-5273-E58E-D8D636A9619C}"/>
              </a:ext>
            </a:extLst>
          </p:cNvPr>
          <p:cNvSpPr/>
          <p:nvPr/>
        </p:nvSpPr>
        <p:spPr>
          <a:xfrm>
            <a:off x="1563890" y="993665"/>
            <a:ext cx="4522905" cy="245435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921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5059"/>
            <a:ext cx="3467100" cy="380873"/>
          </a:xfrm>
          <a:prstGeom prst="rect">
            <a:avLst/>
          </a:prstGeom>
          <a:noFill/>
        </p:spPr>
        <p:txBody>
          <a:bodyPr wrap="square" rtlCol="0">
            <a:spAutoFit/>
          </a:bodyPr>
          <a:lstStyle/>
          <a:p>
            <a:r>
              <a:rPr lang="en-US" sz="1875" b="1"/>
              <a:t>3. IMPLEMENTATION PROCESS</a:t>
            </a:r>
          </a:p>
        </p:txBody>
      </p:sp>
      <p:sp>
        <p:nvSpPr>
          <p:cNvPr id="5" name="TextBox 4"/>
          <p:cNvSpPr txBox="1"/>
          <p:nvPr/>
        </p:nvSpPr>
        <p:spPr>
          <a:xfrm>
            <a:off x="3221878" y="55059"/>
            <a:ext cx="6032585" cy="957955"/>
          </a:xfrm>
          <a:prstGeom prst="rect">
            <a:avLst/>
          </a:prstGeom>
          <a:noFill/>
        </p:spPr>
        <p:txBody>
          <a:bodyPr wrap="square" rtlCol="0">
            <a:spAutoFit/>
          </a:bodyPr>
          <a:lstStyle/>
          <a:p>
            <a:r>
              <a:rPr lang="en-US" sz="1875" b="1" dirty="0">
                <a:latin typeface="Arial" panose="020B0604020202020204" pitchFamily="34" charset="0"/>
                <a:cs typeface="Arial" panose="020B0604020202020204" pitchFamily="34" charset="0"/>
              </a:rPr>
              <a:t>3.2 Modeling the total resistance torque by lateral forces FY</a:t>
            </a:r>
            <a:endParaRPr lang="en-US" altLang="ko-KR" sz="1875" b="1" dirty="0">
              <a:latin typeface="Arial" panose="020B0604020202020204" pitchFamily="34" charset="0"/>
              <a:cs typeface="Arial" panose="020B0604020202020204" pitchFamily="34" charset="0"/>
            </a:endParaRPr>
          </a:p>
          <a:p>
            <a:endParaRPr lang="en-US" sz="1875" b="1" dirty="0">
              <a:latin typeface="Arial" panose="020B0604020202020204" pitchFamily="34" charset="0"/>
              <a:cs typeface="Arial" panose="020B0604020202020204" pitchFamily="34" charset="0"/>
            </a:endParaRPr>
          </a:p>
        </p:txBody>
      </p:sp>
      <p:cxnSp>
        <p:nvCxnSpPr>
          <p:cNvPr id="6" name="Straight Connector 5"/>
          <p:cNvCxnSpPr/>
          <p:nvPr/>
        </p:nvCxnSpPr>
        <p:spPr>
          <a:xfrm>
            <a:off x="0" y="69419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cxnSpLocks/>
          </p:cNvCxnSpPr>
          <p:nvPr/>
        </p:nvCxnSpPr>
        <p:spPr>
          <a:xfrm flipV="1">
            <a:off x="2971078" y="-6657"/>
            <a:ext cx="336417" cy="700854"/>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15</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pic>
        <p:nvPicPr>
          <p:cNvPr id="2" name="Picture 1" descr="A picture containing diagram, text, plan, technical drawing&#10;&#10;Description automatically generated">
            <a:extLst>
              <a:ext uri="{FF2B5EF4-FFF2-40B4-BE49-F238E27FC236}">
                <a16:creationId xmlns:a16="http://schemas.microsoft.com/office/drawing/2014/main" id="{290B3BCA-1EA3-B380-3E5B-5C885BFCAF72}"/>
              </a:ext>
            </a:extLst>
          </p:cNvPr>
          <p:cNvPicPr>
            <a:picLocks noChangeAspect="1"/>
          </p:cNvPicPr>
          <p:nvPr/>
        </p:nvPicPr>
        <p:blipFill rotWithShape="1">
          <a:blip r:embed="rId2"/>
          <a:srcRect l="1203" t="4124" r="1729"/>
          <a:stretch/>
        </p:blipFill>
        <p:spPr bwMode="auto">
          <a:xfrm>
            <a:off x="110464" y="740089"/>
            <a:ext cx="8745101" cy="5798501"/>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97F40FA0-9BB4-6B96-B7B1-A337DB5ACE78}"/>
              </a:ext>
            </a:extLst>
          </p:cNvPr>
          <p:cNvPicPr>
            <a:picLocks noChangeAspect="1"/>
          </p:cNvPicPr>
          <p:nvPr/>
        </p:nvPicPr>
        <p:blipFill>
          <a:blip r:embed="rId3"/>
          <a:stretch>
            <a:fillRect/>
          </a:stretch>
        </p:blipFill>
        <p:spPr>
          <a:xfrm>
            <a:off x="6295220" y="3429000"/>
            <a:ext cx="2845680" cy="1449189"/>
          </a:xfrm>
          <a:prstGeom prst="rect">
            <a:avLst/>
          </a:prstGeom>
        </p:spPr>
      </p:pic>
      <p:sp>
        <p:nvSpPr>
          <p:cNvPr id="10" name="Rectangle 9">
            <a:extLst>
              <a:ext uri="{FF2B5EF4-FFF2-40B4-BE49-F238E27FC236}">
                <a16:creationId xmlns:a16="http://schemas.microsoft.com/office/drawing/2014/main" id="{02F1ED8D-B27F-C43B-BC5F-FBBBFEFF678D}"/>
              </a:ext>
            </a:extLst>
          </p:cNvPr>
          <p:cNvSpPr/>
          <p:nvPr/>
        </p:nvSpPr>
        <p:spPr>
          <a:xfrm>
            <a:off x="110464" y="766414"/>
            <a:ext cx="4995447" cy="2179304"/>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FCB0498-FC9A-0B18-BDA4-A486EC3BF218}"/>
              </a:ext>
            </a:extLst>
          </p:cNvPr>
          <p:cNvSpPr/>
          <p:nvPr/>
        </p:nvSpPr>
        <p:spPr>
          <a:xfrm>
            <a:off x="1521954" y="3034153"/>
            <a:ext cx="4541316" cy="350028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D2B2A542-F986-8B03-9B9C-3E2DC9425722}"/>
              </a:ext>
            </a:extLst>
          </p:cNvPr>
          <p:cNvGrpSpPr/>
          <p:nvPr/>
        </p:nvGrpSpPr>
        <p:grpSpPr>
          <a:xfrm>
            <a:off x="6905313" y="5282225"/>
            <a:ext cx="2055807" cy="1064756"/>
            <a:chOff x="153481" y="5401928"/>
            <a:chExt cx="2055807" cy="1064756"/>
          </a:xfrm>
        </p:grpSpPr>
        <p:sp>
          <p:nvSpPr>
            <p:cNvPr id="20" name="TextBox 19">
              <a:extLst>
                <a:ext uri="{FF2B5EF4-FFF2-40B4-BE49-F238E27FC236}">
                  <a16:creationId xmlns:a16="http://schemas.microsoft.com/office/drawing/2014/main" id="{BCFFB0F6-2BB6-633E-91CC-8B70E63801E8}"/>
                </a:ext>
              </a:extLst>
            </p:cNvPr>
            <p:cNvSpPr txBox="1"/>
            <p:nvPr/>
          </p:nvSpPr>
          <p:spPr>
            <a:xfrm>
              <a:off x="153482" y="5401928"/>
              <a:ext cx="1515818" cy="369332"/>
            </a:xfrm>
            <a:prstGeom prst="rect">
              <a:avLst/>
            </a:prstGeom>
            <a:noFill/>
            <a:ln w="38100">
              <a:solidFill>
                <a:srgbClr val="00B050"/>
              </a:solidFill>
            </a:ln>
          </p:spPr>
          <p:txBody>
            <a:bodyPr wrap="square" rtlCol="0">
              <a:spAutoFit/>
            </a:bodyPr>
            <a:lstStyle/>
            <a:p>
              <a:r>
                <a:rPr lang="en-US" dirty="0"/>
                <a:t>Moment arm</a:t>
              </a:r>
            </a:p>
          </p:txBody>
        </p:sp>
        <p:sp>
          <p:nvSpPr>
            <p:cNvPr id="21" name="TextBox 20">
              <a:extLst>
                <a:ext uri="{FF2B5EF4-FFF2-40B4-BE49-F238E27FC236}">
                  <a16:creationId xmlns:a16="http://schemas.microsoft.com/office/drawing/2014/main" id="{273A48DF-FA2D-FCE6-65BF-5E48672DCDDA}"/>
                </a:ext>
              </a:extLst>
            </p:cNvPr>
            <p:cNvSpPr txBox="1"/>
            <p:nvPr/>
          </p:nvSpPr>
          <p:spPr>
            <a:xfrm>
              <a:off x="153481" y="6097352"/>
              <a:ext cx="2055807" cy="369332"/>
            </a:xfrm>
            <a:prstGeom prst="rect">
              <a:avLst/>
            </a:prstGeom>
            <a:noFill/>
            <a:ln w="38100">
              <a:solidFill>
                <a:schemeClr val="accent2"/>
              </a:solidFill>
            </a:ln>
          </p:spPr>
          <p:txBody>
            <a:bodyPr wrap="square" rtlCol="0">
              <a:spAutoFit/>
            </a:bodyPr>
            <a:lstStyle/>
            <a:p>
              <a:r>
                <a:rPr lang="en-US" dirty="0"/>
                <a:t>Total applied force</a:t>
              </a:r>
            </a:p>
          </p:txBody>
        </p:sp>
      </p:grpSp>
    </p:spTree>
    <p:extLst>
      <p:ext uri="{BB962C8B-B14F-4D97-AF65-F5344CB8AC3E}">
        <p14:creationId xmlns:p14="http://schemas.microsoft.com/office/powerpoint/2010/main" val="12773875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5059"/>
            <a:ext cx="3467100" cy="380873"/>
          </a:xfrm>
          <a:prstGeom prst="rect">
            <a:avLst/>
          </a:prstGeom>
          <a:noFill/>
        </p:spPr>
        <p:txBody>
          <a:bodyPr wrap="square" rtlCol="0">
            <a:spAutoFit/>
          </a:bodyPr>
          <a:lstStyle/>
          <a:p>
            <a:r>
              <a:rPr lang="en-US" sz="1875" b="1"/>
              <a:t>3. IMPLEMENTATION PROCESS</a:t>
            </a:r>
          </a:p>
        </p:txBody>
      </p:sp>
      <p:sp>
        <p:nvSpPr>
          <p:cNvPr id="5" name="TextBox 4"/>
          <p:cNvSpPr txBox="1"/>
          <p:nvPr/>
        </p:nvSpPr>
        <p:spPr>
          <a:xfrm>
            <a:off x="3221878" y="55059"/>
            <a:ext cx="6032585" cy="957955"/>
          </a:xfrm>
          <a:prstGeom prst="rect">
            <a:avLst/>
          </a:prstGeom>
          <a:noFill/>
        </p:spPr>
        <p:txBody>
          <a:bodyPr wrap="square" rtlCol="0">
            <a:spAutoFit/>
          </a:bodyPr>
          <a:lstStyle/>
          <a:p>
            <a:r>
              <a:rPr lang="en-US" sz="1875" b="1" dirty="0">
                <a:latin typeface="Arial" panose="020B0604020202020204" pitchFamily="34" charset="0"/>
                <a:cs typeface="Arial" panose="020B0604020202020204" pitchFamily="34" charset="0"/>
              </a:rPr>
              <a:t>3.3 Modeling the total resistance torque by normal forces FZ</a:t>
            </a:r>
            <a:endParaRPr lang="en-US" altLang="ko-KR" sz="1875" b="1" dirty="0">
              <a:latin typeface="Arial" panose="020B0604020202020204" pitchFamily="34" charset="0"/>
              <a:cs typeface="Arial" panose="020B0604020202020204" pitchFamily="34" charset="0"/>
            </a:endParaRPr>
          </a:p>
          <a:p>
            <a:endParaRPr lang="en-US" sz="1875" b="1" dirty="0">
              <a:latin typeface="Arial" panose="020B0604020202020204" pitchFamily="34" charset="0"/>
              <a:cs typeface="Arial" panose="020B0604020202020204" pitchFamily="34" charset="0"/>
            </a:endParaRPr>
          </a:p>
        </p:txBody>
      </p:sp>
      <p:cxnSp>
        <p:nvCxnSpPr>
          <p:cNvPr id="6" name="Straight Connector 5"/>
          <p:cNvCxnSpPr/>
          <p:nvPr/>
        </p:nvCxnSpPr>
        <p:spPr>
          <a:xfrm>
            <a:off x="0" y="69419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cxnSpLocks/>
          </p:cNvCxnSpPr>
          <p:nvPr/>
        </p:nvCxnSpPr>
        <p:spPr>
          <a:xfrm flipV="1">
            <a:off x="2971078" y="-6657"/>
            <a:ext cx="336417" cy="700854"/>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16</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pic>
        <p:nvPicPr>
          <p:cNvPr id="2" name="Picture 1" descr="A picture containing text, diagram, screenshot, line&#10;&#10;Description automatically generated">
            <a:extLst>
              <a:ext uri="{FF2B5EF4-FFF2-40B4-BE49-F238E27FC236}">
                <a16:creationId xmlns:a16="http://schemas.microsoft.com/office/drawing/2014/main" id="{8EADC661-CA56-4E46-B445-935D107E253E}"/>
              </a:ext>
            </a:extLst>
          </p:cNvPr>
          <p:cNvPicPr>
            <a:picLocks noChangeAspect="1"/>
          </p:cNvPicPr>
          <p:nvPr/>
        </p:nvPicPr>
        <p:blipFill>
          <a:blip r:embed="rId2"/>
          <a:stretch>
            <a:fillRect/>
          </a:stretch>
        </p:blipFill>
        <p:spPr>
          <a:xfrm>
            <a:off x="190304" y="909198"/>
            <a:ext cx="8686278" cy="4677396"/>
          </a:xfrm>
          <a:prstGeom prst="rect">
            <a:avLst/>
          </a:prstGeom>
        </p:spPr>
      </p:pic>
      <p:pic>
        <p:nvPicPr>
          <p:cNvPr id="8" name="Picture 7">
            <a:extLst>
              <a:ext uri="{FF2B5EF4-FFF2-40B4-BE49-F238E27FC236}">
                <a16:creationId xmlns:a16="http://schemas.microsoft.com/office/drawing/2014/main" id="{BB3900D7-6E16-B67C-3451-D6757CD4AE43}"/>
              </a:ext>
            </a:extLst>
          </p:cNvPr>
          <p:cNvPicPr>
            <a:picLocks noChangeAspect="1"/>
          </p:cNvPicPr>
          <p:nvPr/>
        </p:nvPicPr>
        <p:blipFill>
          <a:blip r:embed="rId3"/>
          <a:stretch>
            <a:fillRect/>
          </a:stretch>
        </p:blipFill>
        <p:spPr>
          <a:xfrm>
            <a:off x="6440743" y="5250463"/>
            <a:ext cx="2624779" cy="1409603"/>
          </a:xfrm>
          <a:prstGeom prst="rect">
            <a:avLst/>
          </a:prstGeom>
        </p:spPr>
      </p:pic>
      <p:grpSp>
        <p:nvGrpSpPr>
          <p:cNvPr id="21" name="Group 20">
            <a:extLst>
              <a:ext uri="{FF2B5EF4-FFF2-40B4-BE49-F238E27FC236}">
                <a16:creationId xmlns:a16="http://schemas.microsoft.com/office/drawing/2014/main" id="{511EB978-7147-6B16-9665-179A03D56926}"/>
              </a:ext>
            </a:extLst>
          </p:cNvPr>
          <p:cNvGrpSpPr/>
          <p:nvPr/>
        </p:nvGrpSpPr>
        <p:grpSpPr>
          <a:xfrm>
            <a:off x="153481" y="5401928"/>
            <a:ext cx="2055807" cy="1064756"/>
            <a:chOff x="153481" y="5401928"/>
            <a:chExt cx="2055807" cy="1064756"/>
          </a:xfrm>
        </p:grpSpPr>
        <p:sp>
          <p:nvSpPr>
            <p:cNvPr id="12" name="TextBox 11">
              <a:extLst>
                <a:ext uri="{FF2B5EF4-FFF2-40B4-BE49-F238E27FC236}">
                  <a16:creationId xmlns:a16="http://schemas.microsoft.com/office/drawing/2014/main" id="{BF6E8630-2C3D-C83C-5D17-45B0AD53A926}"/>
                </a:ext>
              </a:extLst>
            </p:cNvPr>
            <p:cNvSpPr txBox="1"/>
            <p:nvPr/>
          </p:nvSpPr>
          <p:spPr>
            <a:xfrm>
              <a:off x="153482" y="5401928"/>
              <a:ext cx="1515818" cy="369332"/>
            </a:xfrm>
            <a:prstGeom prst="rect">
              <a:avLst/>
            </a:prstGeom>
            <a:noFill/>
            <a:ln w="38100">
              <a:solidFill>
                <a:srgbClr val="00B050"/>
              </a:solidFill>
            </a:ln>
          </p:spPr>
          <p:txBody>
            <a:bodyPr wrap="square" rtlCol="0">
              <a:spAutoFit/>
            </a:bodyPr>
            <a:lstStyle/>
            <a:p>
              <a:r>
                <a:rPr lang="en-US" dirty="0"/>
                <a:t>Moment arm</a:t>
              </a:r>
            </a:p>
          </p:txBody>
        </p:sp>
        <p:sp>
          <p:nvSpPr>
            <p:cNvPr id="20" name="TextBox 19">
              <a:extLst>
                <a:ext uri="{FF2B5EF4-FFF2-40B4-BE49-F238E27FC236}">
                  <a16:creationId xmlns:a16="http://schemas.microsoft.com/office/drawing/2014/main" id="{49CBC070-B05A-8DC3-FB8F-936E3282B021}"/>
                </a:ext>
              </a:extLst>
            </p:cNvPr>
            <p:cNvSpPr txBox="1"/>
            <p:nvPr/>
          </p:nvSpPr>
          <p:spPr>
            <a:xfrm>
              <a:off x="153481" y="6097352"/>
              <a:ext cx="2055807" cy="369332"/>
            </a:xfrm>
            <a:prstGeom prst="rect">
              <a:avLst/>
            </a:prstGeom>
            <a:noFill/>
            <a:ln w="38100">
              <a:solidFill>
                <a:schemeClr val="accent2"/>
              </a:solidFill>
            </a:ln>
          </p:spPr>
          <p:txBody>
            <a:bodyPr wrap="square" rtlCol="0">
              <a:spAutoFit/>
            </a:bodyPr>
            <a:lstStyle/>
            <a:p>
              <a:r>
                <a:rPr lang="en-US" dirty="0"/>
                <a:t>Total applied force</a:t>
              </a:r>
            </a:p>
          </p:txBody>
        </p:sp>
      </p:grpSp>
      <p:sp>
        <p:nvSpPr>
          <p:cNvPr id="22" name="Rectangle 21">
            <a:extLst>
              <a:ext uri="{FF2B5EF4-FFF2-40B4-BE49-F238E27FC236}">
                <a16:creationId xmlns:a16="http://schemas.microsoft.com/office/drawing/2014/main" id="{DB7DEE97-F046-88FB-ACF0-D62284D700F2}"/>
              </a:ext>
            </a:extLst>
          </p:cNvPr>
          <p:cNvSpPr/>
          <p:nvPr/>
        </p:nvSpPr>
        <p:spPr>
          <a:xfrm>
            <a:off x="153481" y="853031"/>
            <a:ext cx="6198224" cy="1330127"/>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147D8C9-BA3D-4E1B-2DBF-F815C22BC888}"/>
              </a:ext>
            </a:extLst>
          </p:cNvPr>
          <p:cNvSpPr/>
          <p:nvPr/>
        </p:nvSpPr>
        <p:spPr>
          <a:xfrm>
            <a:off x="2497722" y="2554747"/>
            <a:ext cx="2737065" cy="308801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72056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78631" y="2331322"/>
            <a:ext cx="2778356" cy="473206"/>
          </a:xfrm>
          <a:prstGeom prst="rect">
            <a:avLst/>
          </a:prstGeom>
          <a:noFill/>
        </p:spPr>
        <p:txBody>
          <a:bodyPr wrap="square" rtlCol="0">
            <a:spAutoFit/>
          </a:bodyPr>
          <a:lstStyle/>
          <a:p>
            <a:r>
              <a:rPr lang="en-US" altLang="ko-KR" sz="2400" dirty="0">
                <a:latin typeface="Arial" panose="020B0604020202020204" pitchFamily="34" charset="0"/>
                <a:cs typeface="Arial" panose="020B0604020202020204" pitchFamily="34" charset="0"/>
              </a:rPr>
              <a:t>Introduction</a:t>
            </a:r>
          </a:p>
        </p:txBody>
      </p:sp>
      <p:sp>
        <p:nvSpPr>
          <p:cNvPr id="4" name="Title 2"/>
          <p:cNvSpPr txBox="1"/>
          <p:nvPr/>
        </p:nvSpPr>
        <p:spPr>
          <a:xfrm>
            <a:off x="132228" y="1519806"/>
            <a:ext cx="2671933"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3375">
                <a:latin typeface="Arial" panose="020B0604020202020204" pitchFamily="34" charset="0"/>
                <a:cs typeface="Arial" panose="020B0604020202020204" pitchFamily="34" charset="0"/>
              </a:rPr>
              <a:t>CONTENTS</a:t>
            </a:r>
            <a:endParaRPr lang="en-US" sz="3375" dirty="0">
              <a:latin typeface="Arial" panose="020B0604020202020204" pitchFamily="34" charset="0"/>
              <a:cs typeface="Arial" panose="020B0604020202020204" pitchFamily="34" charset="0"/>
            </a:endParaRPr>
          </a:p>
        </p:txBody>
      </p:sp>
      <p:sp>
        <p:nvSpPr>
          <p:cNvPr id="12" name="TextBox 11"/>
          <p:cNvSpPr txBox="1"/>
          <p:nvPr/>
        </p:nvSpPr>
        <p:spPr>
          <a:xfrm>
            <a:off x="455389" y="2928782"/>
            <a:ext cx="4294733" cy="473206"/>
          </a:xfrm>
          <a:prstGeom prst="rect">
            <a:avLst/>
          </a:prstGeom>
          <a:noFill/>
        </p:spPr>
        <p:txBody>
          <a:bodyPr wrap="square" rtlCol="0">
            <a:spAutoFit/>
          </a:bodyPr>
          <a:lstStyle/>
          <a:p>
            <a:r>
              <a:rPr lang="en-US" altLang="ko-KR" sz="2400">
                <a:latin typeface="Arial" panose="020B0604020202020204" pitchFamily="34" charset="0"/>
                <a:cs typeface="Arial" panose="020B0604020202020204" pitchFamily="34" charset="0"/>
              </a:rPr>
              <a:t>Key problems</a:t>
            </a:r>
          </a:p>
        </p:txBody>
      </p:sp>
      <p:sp>
        <p:nvSpPr>
          <p:cNvPr id="13" name="TextBox 12"/>
          <p:cNvSpPr txBox="1"/>
          <p:nvPr/>
        </p:nvSpPr>
        <p:spPr>
          <a:xfrm>
            <a:off x="455389" y="3517972"/>
            <a:ext cx="4294733" cy="473206"/>
          </a:xfrm>
          <a:prstGeom prst="rect">
            <a:avLst/>
          </a:prstGeom>
          <a:noFill/>
        </p:spPr>
        <p:txBody>
          <a:bodyPr wrap="square" rtlCol="0">
            <a:spAutoFit/>
          </a:bodyPr>
          <a:lstStyle/>
          <a:p>
            <a:r>
              <a:rPr lang="en-US" altLang="ko-KR" sz="2400">
                <a:latin typeface="Arial" panose="020B0604020202020204" pitchFamily="34" charset="0"/>
                <a:cs typeface="Arial" panose="020B0604020202020204" pitchFamily="34" charset="0"/>
              </a:rPr>
              <a:t>Implementation process</a:t>
            </a:r>
          </a:p>
        </p:txBody>
      </p:sp>
      <p:sp>
        <p:nvSpPr>
          <p:cNvPr id="14" name="TextBox 13"/>
          <p:cNvSpPr txBox="1"/>
          <p:nvPr/>
        </p:nvSpPr>
        <p:spPr>
          <a:xfrm>
            <a:off x="453700" y="4749796"/>
            <a:ext cx="3594291" cy="854080"/>
          </a:xfrm>
          <a:prstGeom prst="rect">
            <a:avLst/>
          </a:prstGeom>
          <a:noFill/>
        </p:spPr>
        <p:txBody>
          <a:bodyPr wrap="square" rtlCol="0">
            <a:spAutoFit/>
          </a:bodyPr>
          <a:lstStyle/>
          <a:p>
            <a:r>
              <a:rPr lang="en-US" altLang="ko-KR" sz="2400" dirty="0">
                <a:latin typeface="Arial" panose="020B0604020202020204" pitchFamily="34" charset="0"/>
                <a:cs typeface="Arial" panose="020B0604020202020204" pitchFamily="34" charset="0"/>
              </a:rPr>
              <a:t>Conclusion and future work</a:t>
            </a:r>
          </a:p>
        </p:txBody>
      </p:sp>
      <p:sp>
        <p:nvSpPr>
          <p:cNvPr id="16" name="TextBox 15"/>
          <p:cNvSpPr txBox="1"/>
          <p:nvPr/>
        </p:nvSpPr>
        <p:spPr>
          <a:xfrm>
            <a:off x="90842" y="2317012"/>
            <a:ext cx="277378" cy="438582"/>
          </a:xfrm>
          <a:prstGeom prst="rect">
            <a:avLst/>
          </a:prstGeom>
          <a:noFill/>
        </p:spPr>
        <p:txBody>
          <a:bodyPr wrap="square" rtlCol="0">
            <a:spAutoFit/>
          </a:bodyPr>
          <a:lstStyle/>
          <a:p>
            <a:r>
              <a:rPr lang="en-US" altLang="ko-KR" sz="2250" b="1">
                <a:cs typeface="Arial" panose="020B0604020202020204" pitchFamily="34" charset="0"/>
              </a:rPr>
              <a:t>1</a:t>
            </a:r>
            <a:endParaRPr lang="ko-KR" altLang="en-US" sz="2250" b="1" dirty="0">
              <a:cs typeface="Arial" panose="020B0604020202020204" pitchFamily="34" charset="0"/>
            </a:endParaRPr>
          </a:p>
        </p:txBody>
      </p:sp>
      <p:sp>
        <p:nvSpPr>
          <p:cNvPr id="17" name="TextBox 16"/>
          <p:cNvSpPr txBox="1"/>
          <p:nvPr/>
        </p:nvSpPr>
        <p:spPr>
          <a:xfrm>
            <a:off x="92530" y="3508994"/>
            <a:ext cx="277378" cy="438582"/>
          </a:xfrm>
          <a:prstGeom prst="rect">
            <a:avLst/>
          </a:prstGeom>
          <a:noFill/>
        </p:spPr>
        <p:txBody>
          <a:bodyPr wrap="square" rtlCol="0">
            <a:spAutoFit/>
          </a:bodyPr>
          <a:lstStyle/>
          <a:p>
            <a:r>
              <a:rPr lang="en-US" altLang="ko-KR" sz="2250" b="1">
                <a:cs typeface="Arial" panose="020B0604020202020204" pitchFamily="34" charset="0"/>
              </a:rPr>
              <a:t>3</a:t>
            </a:r>
            <a:endParaRPr lang="ko-KR" altLang="en-US" sz="2250" b="1" dirty="0">
              <a:cs typeface="Arial" panose="020B0604020202020204" pitchFamily="34" charset="0"/>
            </a:endParaRPr>
          </a:p>
        </p:txBody>
      </p:sp>
      <p:sp>
        <p:nvSpPr>
          <p:cNvPr id="18" name="TextBox 17"/>
          <p:cNvSpPr txBox="1"/>
          <p:nvPr/>
        </p:nvSpPr>
        <p:spPr>
          <a:xfrm>
            <a:off x="90840" y="4144432"/>
            <a:ext cx="277378" cy="438582"/>
          </a:xfrm>
          <a:prstGeom prst="rect">
            <a:avLst/>
          </a:prstGeom>
          <a:noFill/>
        </p:spPr>
        <p:txBody>
          <a:bodyPr wrap="square" rtlCol="0">
            <a:spAutoFit/>
          </a:bodyPr>
          <a:lstStyle/>
          <a:p>
            <a:r>
              <a:rPr lang="en-US" altLang="ko-KR" sz="2250" b="1">
                <a:cs typeface="Arial" panose="020B0604020202020204" pitchFamily="34" charset="0"/>
              </a:rPr>
              <a:t>4</a:t>
            </a:r>
            <a:endParaRPr lang="ko-KR" altLang="en-US" sz="2250" b="1" dirty="0">
              <a:cs typeface="Arial" panose="020B0604020202020204" pitchFamily="34" charset="0"/>
            </a:endParaRPr>
          </a:p>
        </p:txBody>
      </p:sp>
      <p:sp>
        <p:nvSpPr>
          <p:cNvPr id="19" name="TextBox 18"/>
          <p:cNvSpPr txBox="1"/>
          <p:nvPr/>
        </p:nvSpPr>
        <p:spPr>
          <a:xfrm>
            <a:off x="90840" y="2928820"/>
            <a:ext cx="277378" cy="438582"/>
          </a:xfrm>
          <a:prstGeom prst="rect">
            <a:avLst/>
          </a:prstGeom>
          <a:noFill/>
        </p:spPr>
        <p:txBody>
          <a:bodyPr wrap="square" rtlCol="0">
            <a:spAutoFit/>
          </a:bodyPr>
          <a:lstStyle/>
          <a:p>
            <a:r>
              <a:rPr lang="en-US" altLang="ko-KR" sz="2250" b="1">
                <a:cs typeface="Arial" panose="020B0604020202020204" pitchFamily="34" charset="0"/>
              </a:rPr>
              <a:t>2</a:t>
            </a:r>
            <a:endParaRPr lang="ko-KR" altLang="en-US" sz="2250" b="1" dirty="0">
              <a:cs typeface="Arial" panose="020B0604020202020204" pitchFamily="34" charset="0"/>
            </a:endParaRPr>
          </a:p>
        </p:txBody>
      </p:sp>
      <p:sp>
        <p:nvSpPr>
          <p:cNvPr id="20" name="TextBox 19"/>
          <p:cNvSpPr txBox="1"/>
          <p:nvPr/>
        </p:nvSpPr>
        <p:spPr>
          <a:xfrm>
            <a:off x="90840" y="4749796"/>
            <a:ext cx="277378" cy="438582"/>
          </a:xfrm>
          <a:prstGeom prst="rect">
            <a:avLst/>
          </a:prstGeom>
          <a:noFill/>
        </p:spPr>
        <p:txBody>
          <a:bodyPr wrap="square" rtlCol="0">
            <a:spAutoFit/>
          </a:bodyPr>
          <a:lstStyle/>
          <a:p>
            <a:r>
              <a:rPr lang="en-US" altLang="ko-KR" sz="2250" b="1">
                <a:cs typeface="Arial" panose="020B0604020202020204" pitchFamily="34" charset="0"/>
              </a:rPr>
              <a:t>5</a:t>
            </a:r>
            <a:endParaRPr lang="ko-KR" altLang="en-US" sz="2250" b="1" dirty="0">
              <a:cs typeface="Arial" panose="020B0604020202020204" pitchFamily="34" charset="0"/>
            </a:endParaRPr>
          </a:p>
        </p:txBody>
      </p:sp>
      <p:sp>
        <p:nvSpPr>
          <p:cNvPr id="21" name="Frame 20"/>
          <p:cNvSpPr/>
          <p:nvPr/>
        </p:nvSpPr>
        <p:spPr>
          <a:xfrm>
            <a:off x="50589" y="2353221"/>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2" name="Frame 21"/>
          <p:cNvSpPr/>
          <p:nvPr/>
        </p:nvSpPr>
        <p:spPr>
          <a:xfrm>
            <a:off x="50586" y="2958694"/>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3" name="Frame 22"/>
          <p:cNvSpPr/>
          <p:nvPr/>
        </p:nvSpPr>
        <p:spPr>
          <a:xfrm>
            <a:off x="50586" y="3536429"/>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4" name="Frame 23"/>
          <p:cNvSpPr/>
          <p:nvPr/>
        </p:nvSpPr>
        <p:spPr>
          <a:xfrm>
            <a:off x="50586" y="4158150"/>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5" name="Frame 24"/>
          <p:cNvSpPr/>
          <p:nvPr/>
        </p:nvSpPr>
        <p:spPr>
          <a:xfrm>
            <a:off x="50586" y="4763513"/>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7" name="TextBox 26"/>
          <p:cNvSpPr txBox="1"/>
          <p:nvPr/>
        </p:nvSpPr>
        <p:spPr>
          <a:xfrm>
            <a:off x="457529" y="4108408"/>
            <a:ext cx="3890875" cy="473206"/>
          </a:xfrm>
          <a:prstGeom prst="rect">
            <a:avLst/>
          </a:prstGeom>
          <a:noFill/>
        </p:spPr>
        <p:txBody>
          <a:bodyPr wrap="square" rtlCol="0">
            <a:spAutoFit/>
          </a:bodyPr>
          <a:lstStyle/>
          <a:p>
            <a:r>
              <a:rPr lang="en-US" altLang="ko-KR" sz="2400" b="1">
                <a:solidFill>
                  <a:srgbClr val="FF0000"/>
                </a:solidFill>
                <a:latin typeface="Arial" panose="020B0604020202020204" pitchFamily="34" charset="0"/>
                <a:cs typeface="Arial" panose="020B0604020202020204" pitchFamily="34" charset="0"/>
              </a:rPr>
              <a:t>Result and disscussion</a:t>
            </a:r>
          </a:p>
        </p:txBody>
      </p:sp>
      <p:sp>
        <p:nvSpPr>
          <p:cNvPr id="2" name="Rectangle 1"/>
          <p:cNvSpPr/>
          <p:nvPr/>
        </p:nvSpPr>
        <p:spPr>
          <a:xfrm>
            <a:off x="4262279" y="1531974"/>
            <a:ext cx="4842639" cy="4146333"/>
          </a:xfrm>
          <a:prstGeom prst="rect">
            <a:avLst/>
          </a:prstGeom>
          <a:solidFill>
            <a:srgbClr val="32AEB8">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Rectangle 29"/>
          <p:cNvSpPr/>
          <p:nvPr/>
        </p:nvSpPr>
        <p:spPr>
          <a:xfrm>
            <a:off x="4458815" y="1631401"/>
            <a:ext cx="450715" cy="392864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2" name="TextBox 31"/>
          <p:cNvSpPr txBox="1"/>
          <p:nvPr/>
        </p:nvSpPr>
        <p:spPr>
          <a:xfrm>
            <a:off x="4414145" y="2300845"/>
            <a:ext cx="555035" cy="400110"/>
          </a:xfrm>
          <a:prstGeom prst="rect">
            <a:avLst/>
          </a:prstGeom>
          <a:noFill/>
        </p:spPr>
        <p:txBody>
          <a:bodyPr wrap="square" rtlCol="0">
            <a:spAutoFit/>
          </a:bodyPr>
          <a:lstStyle/>
          <a:p>
            <a:r>
              <a:rPr lang="vi-VN" altLang="ko-KR" sz="2000" b="1">
                <a:cs typeface="Arial" panose="020B0604020202020204" pitchFamily="34" charset="0"/>
              </a:rPr>
              <a:t>4</a:t>
            </a:r>
            <a:r>
              <a:rPr lang="en-US" altLang="ko-KR" sz="2000" b="1">
                <a:cs typeface="Arial" panose="020B0604020202020204" pitchFamily="34" charset="0"/>
              </a:rPr>
              <a:t>.1</a:t>
            </a:r>
            <a:endParaRPr lang="ko-KR" altLang="en-US" sz="2000" b="1" dirty="0">
              <a:cs typeface="Arial" panose="020B0604020202020204" pitchFamily="34" charset="0"/>
            </a:endParaRPr>
          </a:p>
        </p:txBody>
      </p:sp>
      <p:sp>
        <p:nvSpPr>
          <p:cNvPr id="33" name="TextBox 32"/>
          <p:cNvSpPr txBox="1"/>
          <p:nvPr/>
        </p:nvSpPr>
        <p:spPr>
          <a:xfrm>
            <a:off x="4414145" y="2854663"/>
            <a:ext cx="555035" cy="400110"/>
          </a:xfrm>
          <a:prstGeom prst="rect">
            <a:avLst/>
          </a:prstGeom>
          <a:noFill/>
        </p:spPr>
        <p:txBody>
          <a:bodyPr wrap="square" rtlCol="0">
            <a:spAutoFit/>
          </a:bodyPr>
          <a:lstStyle/>
          <a:p>
            <a:r>
              <a:rPr lang="vi-VN" altLang="ko-KR" sz="2000" b="1">
                <a:cs typeface="Arial" panose="020B0604020202020204" pitchFamily="34" charset="0"/>
              </a:rPr>
              <a:t>4</a:t>
            </a:r>
            <a:r>
              <a:rPr lang="en-US" altLang="ko-KR" sz="2000" b="1">
                <a:cs typeface="Arial" panose="020B0604020202020204" pitchFamily="34" charset="0"/>
              </a:rPr>
              <a:t>.2</a:t>
            </a:r>
            <a:endParaRPr lang="ko-KR" altLang="en-US" sz="2000" b="1" dirty="0">
              <a:cs typeface="Arial" panose="020B0604020202020204" pitchFamily="34" charset="0"/>
            </a:endParaRPr>
          </a:p>
        </p:txBody>
      </p:sp>
      <p:sp>
        <p:nvSpPr>
          <p:cNvPr id="35" name="TextBox 34"/>
          <p:cNvSpPr txBox="1"/>
          <p:nvPr/>
        </p:nvSpPr>
        <p:spPr>
          <a:xfrm>
            <a:off x="4409143" y="3405086"/>
            <a:ext cx="555035" cy="400110"/>
          </a:xfrm>
          <a:prstGeom prst="rect">
            <a:avLst/>
          </a:prstGeom>
          <a:noFill/>
        </p:spPr>
        <p:txBody>
          <a:bodyPr wrap="square" rtlCol="0">
            <a:spAutoFit/>
          </a:bodyPr>
          <a:lstStyle/>
          <a:p>
            <a:r>
              <a:rPr lang="vi-VN" altLang="ko-KR" sz="2000" b="1" dirty="0">
                <a:cs typeface="Arial" panose="020B0604020202020204" pitchFamily="34" charset="0"/>
              </a:rPr>
              <a:t>4</a:t>
            </a:r>
            <a:r>
              <a:rPr lang="en-US" altLang="ko-KR" sz="2000" b="1" dirty="0">
                <a:cs typeface="Arial" panose="020B0604020202020204" pitchFamily="34" charset="0"/>
              </a:rPr>
              <a:t>.3</a:t>
            </a:r>
            <a:endParaRPr lang="ko-KR" altLang="en-US" sz="2000" b="1" dirty="0">
              <a:cs typeface="Arial" panose="020B0604020202020204" pitchFamily="34" charset="0"/>
            </a:endParaRPr>
          </a:p>
        </p:txBody>
      </p:sp>
      <p:grpSp>
        <p:nvGrpSpPr>
          <p:cNvPr id="34" name="Group 33">
            <a:extLst>
              <a:ext uri="{FF2B5EF4-FFF2-40B4-BE49-F238E27FC236}">
                <a16:creationId xmlns:a16="http://schemas.microsoft.com/office/drawing/2014/main" id="{9B0A3E42-C8E9-4C37-8212-9404FA9A6CFA}"/>
              </a:ext>
            </a:extLst>
          </p:cNvPr>
          <p:cNvGrpSpPr/>
          <p:nvPr/>
        </p:nvGrpSpPr>
        <p:grpSpPr>
          <a:xfrm>
            <a:off x="-3100" y="6636943"/>
            <a:ext cx="9147100" cy="300082"/>
            <a:chOff x="0" y="6565503"/>
            <a:chExt cx="12196133" cy="400108"/>
          </a:xfrm>
        </p:grpSpPr>
        <p:grpSp>
          <p:nvGrpSpPr>
            <p:cNvPr id="36" name="Group 35">
              <a:extLst>
                <a:ext uri="{FF2B5EF4-FFF2-40B4-BE49-F238E27FC236}">
                  <a16:creationId xmlns:a16="http://schemas.microsoft.com/office/drawing/2014/main" id="{04593DE2-6889-4903-9710-14D83699C6E7}"/>
                </a:ext>
              </a:extLst>
            </p:cNvPr>
            <p:cNvGrpSpPr/>
            <p:nvPr/>
          </p:nvGrpSpPr>
          <p:grpSpPr>
            <a:xfrm>
              <a:off x="0" y="6565503"/>
              <a:ext cx="12196133" cy="400108"/>
              <a:chOff x="0" y="6565503"/>
              <a:chExt cx="12196133" cy="400108"/>
            </a:xfrm>
          </p:grpSpPr>
          <p:grpSp>
            <p:nvGrpSpPr>
              <p:cNvPr id="40" name="Group 39">
                <a:extLst>
                  <a:ext uri="{FF2B5EF4-FFF2-40B4-BE49-F238E27FC236}">
                    <a16:creationId xmlns:a16="http://schemas.microsoft.com/office/drawing/2014/main" id="{A6E99F17-A33D-4586-B852-389311EE20DA}"/>
                  </a:ext>
                </a:extLst>
              </p:cNvPr>
              <p:cNvGrpSpPr/>
              <p:nvPr/>
            </p:nvGrpSpPr>
            <p:grpSpPr>
              <a:xfrm>
                <a:off x="0" y="6642340"/>
                <a:ext cx="12192000" cy="215660"/>
                <a:chOff x="0" y="6642340"/>
                <a:chExt cx="12192000" cy="215660"/>
              </a:xfrm>
            </p:grpSpPr>
            <p:sp>
              <p:nvSpPr>
                <p:cNvPr id="42" name="Rectangle 41">
                  <a:extLst>
                    <a:ext uri="{FF2B5EF4-FFF2-40B4-BE49-F238E27FC236}">
                      <a16:creationId xmlns:a16="http://schemas.microsoft.com/office/drawing/2014/main" id="{2C909191-775C-427A-A2CA-5E2531326BFA}"/>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3" name="Rectangle 42">
                  <a:extLst>
                    <a:ext uri="{FF2B5EF4-FFF2-40B4-BE49-F238E27FC236}">
                      <a16:creationId xmlns:a16="http://schemas.microsoft.com/office/drawing/2014/main" id="{379DEBC6-2FAF-4E0D-907D-311ADDFA874A}"/>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41" name="TextBox 40">
                <a:extLst>
                  <a:ext uri="{FF2B5EF4-FFF2-40B4-BE49-F238E27FC236}">
                    <a16:creationId xmlns:a16="http://schemas.microsoft.com/office/drawing/2014/main" id="{2F47CE9B-0D3B-41E5-81CD-15638BDDA18A}"/>
                  </a:ext>
                </a:extLst>
              </p:cNvPr>
              <p:cNvSpPr txBox="1"/>
              <p:nvPr/>
            </p:nvSpPr>
            <p:spPr>
              <a:xfrm>
                <a:off x="11708453" y="6565503"/>
                <a:ext cx="487680" cy="400108"/>
              </a:xfrm>
              <a:prstGeom prst="rect">
                <a:avLst/>
              </a:prstGeom>
              <a:noFill/>
            </p:spPr>
            <p:txBody>
              <a:bodyPr wrap="square" rtlCol="0">
                <a:spAutoFit/>
              </a:bodyPr>
              <a:lstStyle/>
              <a:p>
                <a:r>
                  <a:rPr lang="en-US" sz="1350" dirty="0"/>
                  <a:t>17</a:t>
                </a:r>
              </a:p>
            </p:txBody>
          </p:sp>
        </p:grpSp>
        <p:sp>
          <p:nvSpPr>
            <p:cNvPr id="38" name="TextBox 37">
              <a:extLst>
                <a:ext uri="{FF2B5EF4-FFF2-40B4-BE49-F238E27FC236}">
                  <a16:creationId xmlns:a16="http://schemas.microsoft.com/office/drawing/2014/main" id="{78148AAE-8AA4-45B8-A028-77D6B8E20E9E}"/>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44" name="Rectangle 43">
            <a:extLst>
              <a:ext uri="{FF2B5EF4-FFF2-40B4-BE49-F238E27FC236}">
                <a16:creationId xmlns:a16="http://schemas.microsoft.com/office/drawing/2014/main" id="{DB2728F4-4433-48E4-9E28-BA330CA5A1DB}"/>
              </a:ext>
            </a:extLst>
          </p:cNvPr>
          <p:cNvSpPr/>
          <p:nvPr/>
        </p:nvSpPr>
        <p:spPr>
          <a:xfrm>
            <a:off x="314246" y="61707"/>
            <a:ext cx="8509308" cy="784830"/>
          </a:xfrm>
          <a:prstGeom prst="rect">
            <a:avLst/>
          </a:prstGeom>
        </p:spPr>
        <p:txBody>
          <a:bodyPr wrap="square">
            <a:spAutoFit/>
          </a:bodyPr>
          <a:lstStyle/>
          <a:p>
            <a:pPr algn="ctr"/>
            <a:r>
              <a:rPr lang="en-US" sz="1500" b="1" dirty="0">
                <a:ln w="0"/>
                <a:solidFill>
                  <a:schemeClr val="tx1"/>
                </a:solidFill>
                <a:effectLst>
                  <a:outerShdw blurRad="38100" dist="25400" dir="5400000" algn="ctr" rotWithShape="0">
                    <a:srgbClr val="6E747A">
                      <a:alpha val="43000"/>
                    </a:srgbClr>
                  </a:outerShdw>
                </a:effectLst>
                <a:latin typeface="Arial" panose="020B0604020202020204" pitchFamily="34" charset="0"/>
                <a:ea typeface="Times New Roman" panose="02020603050405020304" pitchFamily="18" charset="0"/>
                <a:cs typeface="Arial" panose="020B0604020202020204" pitchFamily="34" charset="0"/>
              </a:rPr>
              <a:t>MODELING AND SIMULATION THE RESISTANCE TORQUE FOR SPECIFIC WHEEL ALIGNMENT IN THE ELECTRIC POWER STEERING SYSTEM BY USING MATLAB/SIMULINK AND ITS APPLICATION</a:t>
            </a:r>
            <a:endParaRPr lang="en-US" sz="1500" b="1" dirty="0">
              <a:latin typeface="Arial" panose="020B0604020202020204" pitchFamily="34" charset="0"/>
              <a:cs typeface="Arial" panose="020B0604020202020204" pitchFamily="34" charset="0"/>
            </a:endParaRPr>
          </a:p>
        </p:txBody>
      </p:sp>
      <p:sp>
        <p:nvSpPr>
          <p:cNvPr id="45" name="TextBox 44">
            <a:extLst>
              <a:ext uri="{FF2B5EF4-FFF2-40B4-BE49-F238E27FC236}">
                <a16:creationId xmlns:a16="http://schemas.microsoft.com/office/drawing/2014/main" id="{59001EE9-DC32-4069-94AB-6F1168436DE6}"/>
              </a:ext>
            </a:extLst>
          </p:cNvPr>
          <p:cNvSpPr txBox="1"/>
          <p:nvPr/>
        </p:nvSpPr>
        <p:spPr>
          <a:xfrm>
            <a:off x="4983237" y="2312818"/>
            <a:ext cx="4392455" cy="369332"/>
          </a:xfrm>
          <a:prstGeom prst="rect">
            <a:avLst/>
          </a:prstGeom>
          <a:noFill/>
        </p:spPr>
        <p:txBody>
          <a:bodyPr wrap="square" rtlCol="0">
            <a:spAutoFit/>
          </a:bodyPr>
          <a:lstStyle/>
          <a:p>
            <a:r>
              <a:rPr lang="en-US" dirty="0">
                <a:latin typeface="Arial" panose="020B0604020202020204" pitchFamily="34" charset="0"/>
                <a:ea typeface="Calibri" panose="020F0502020204030204" pitchFamily="34" charset="0"/>
                <a:cs typeface="Arial" panose="020B0604020202020204" pitchFamily="34" charset="0"/>
              </a:rPr>
              <a:t>Vehicle mass</a:t>
            </a:r>
            <a:endParaRPr lang="en-US" altLang="ko-KR" dirty="0">
              <a:latin typeface="Arial" panose="020B0604020202020204" pitchFamily="34" charset="0"/>
              <a:ea typeface="Calibri" panose="020F050202020403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A55C7549-3A11-4D03-9DDD-1BD8F4DC032B}"/>
              </a:ext>
            </a:extLst>
          </p:cNvPr>
          <p:cNvSpPr txBox="1"/>
          <p:nvPr/>
        </p:nvSpPr>
        <p:spPr>
          <a:xfrm>
            <a:off x="4983236" y="2896479"/>
            <a:ext cx="4392455" cy="369332"/>
          </a:xfrm>
          <a:prstGeom prst="rect">
            <a:avLst/>
          </a:prstGeom>
          <a:noFill/>
        </p:spPr>
        <p:txBody>
          <a:bodyPr wrap="square" rtlCol="0">
            <a:spAutoFit/>
          </a:bodyPr>
          <a:lstStyle/>
          <a:p>
            <a:r>
              <a:rPr lang="en-US" dirty="0">
                <a:latin typeface="Arial" panose="020B0604020202020204" pitchFamily="34" charset="0"/>
                <a:ea typeface="Calibri" panose="020F0502020204030204" pitchFamily="34" charset="0"/>
                <a:cs typeface="Arial" panose="020B0604020202020204" pitchFamily="34" charset="0"/>
              </a:rPr>
              <a:t>Vehicle velocity</a:t>
            </a:r>
            <a:endParaRPr lang="en-US" altLang="ko-KR" dirty="0">
              <a:latin typeface="Arial" panose="020B0604020202020204" pitchFamily="34" charset="0"/>
              <a:ea typeface="Calibri" panose="020F050202020403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BD14C6DF-4421-4B1D-9FA3-66C39D341247}"/>
              </a:ext>
            </a:extLst>
          </p:cNvPr>
          <p:cNvSpPr txBox="1"/>
          <p:nvPr/>
        </p:nvSpPr>
        <p:spPr>
          <a:xfrm>
            <a:off x="4981595" y="3422056"/>
            <a:ext cx="4392455" cy="369332"/>
          </a:xfrm>
          <a:prstGeom prst="rect">
            <a:avLst/>
          </a:prstGeom>
          <a:noFill/>
        </p:spPr>
        <p:txBody>
          <a:bodyPr wrap="square" rtlCol="0">
            <a:spAutoFit/>
          </a:bodyPr>
          <a:lstStyle/>
          <a:p>
            <a:r>
              <a:rPr lang="en-US" altLang="ko-KR" dirty="0">
                <a:latin typeface="Arial" panose="020B0604020202020204" pitchFamily="34" charset="0"/>
                <a:ea typeface="Calibri" panose="020F0502020204030204" pitchFamily="34" charset="0"/>
                <a:cs typeface="Arial" panose="020B0604020202020204" pitchFamily="34" charset="0"/>
              </a:rPr>
              <a:t>Wheel alignment</a:t>
            </a:r>
          </a:p>
        </p:txBody>
      </p:sp>
      <p:sp>
        <p:nvSpPr>
          <p:cNvPr id="5" name="TextBox 4">
            <a:extLst>
              <a:ext uri="{FF2B5EF4-FFF2-40B4-BE49-F238E27FC236}">
                <a16:creationId xmlns:a16="http://schemas.microsoft.com/office/drawing/2014/main" id="{A1A2A281-45D2-F9E9-C15A-8A6C2BA4EC51}"/>
              </a:ext>
            </a:extLst>
          </p:cNvPr>
          <p:cNvSpPr txBox="1"/>
          <p:nvPr/>
        </p:nvSpPr>
        <p:spPr>
          <a:xfrm>
            <a:off x="4412407" y="3917145"/>
            <a:ext cx="555035" cy="400110"/>
          </a:xfrm>
          <a:prstGeom prst="rect">
            <a:avLst/>
          </a:prstGeom>
          <a:noFill/>
        </p:spPr>
        <p:txBody>
          <a:bodyPr wrap="square" rtlCol="0">
            <a:spAutoFit/>
          </a:bodyPr>
          <a:lstStyle/>
          <a:p>
            <a:r>
              <a:rPr lang="vi-VN" altLang="ko-KR" sz="2000" b="1" dirty="0">
                <a:cs typeface="Arial" panose="020B0604020202020204" pitchFamily="34" charset="0"/>
              </a:rPr>
              <a:t>4</a:t>
            </a:r>
            <a:r>
              <a:rPr lang="en-US" altLang="ko-KR" sz="2000" b="1" dirty="0">
                <a:cs typeface="Arial" panose="020B0604020202020204" pitchFamily="34" charset="0"/>
              </a:rPr>
              <a:t>.4</a:t>
            </a:r>
            <a:endParaRPr lang="ko-KR" altLang="en-US" sz="2000" b="1" dirty="0">
              <a:cs typeface="Arial" panose="020B0604020202020204" pitchFamily="34" charset="0"/>
            </a:endParaRPr>
          </a:p>
        </p:txBody>
      </p:sp>
      <p:sp>
        <p:nvSpPr>
          <p:cNvPr id="6" name="TextBox 5">
            <a:extLst>
              <a:ext uri="{FF2B5EF4-FFF2-40B4-BE49-F238E27FC236}">
                <a16:creationId xmlns:a16="http://schemas.microsoft.com/office/drawing/2014/main" id="{0B358AE0-0733-9AD5-DC4C-056344790CC8}"/>
              </a:ext>
            </a:extLst>
          </p:cNvPr>
          <p:cNvSpPr txBox="1"/>
          <p:nvPr/>
        </p:nvSpPr>
        <p:spPr>
          <a:xfrm>
            <a:off x="4964178" y="3943512"/>
            <a:ext cx="4392455" cy="369332"/>
          </a:xfrm>
          <a:prstGeom prst="rect">
            <a:avLst/>
          </a:prstGeom>
          <a:noFill/>
        </p:spPr>
        <p:txBody>
          <a:bodyPr wrap="square" rtlCol="0">
            <a:spAutoFit/>
          </a:bodyPr>
          <a:lstStyle/>
          <a:p>
            <a:r>
              <a:rPr lang="en-US" altLang="ko-KR" dirty="0">
                <a:latin typeface="Arial" panose="020B0604020202020204" pitchFamily="34" charset="0"/>
                <a:ea typeface="Calibri" panose="020F0502020204030204" pitchFamily="34" charset="0"/>
                <a:cs typeface="Arial" panose="020B0604020202020204" pitchFamily="34" charset="0"/>
              </a:rPr>
              <a:t>Steering wheel angle</a:t>
            </a:r>
          </a:p>
        </p:txBody>
      </p:sp>
    </p:spTree>
    <p:extLst>
      <p:ext uri="{BB962C8B-B14F-4D97-AF65-F5344CB8AC3E}">
        <p14:creationId xmlns:p14="http://schemas.microsoft.com/office/powerpoint/2010/main" val="1310486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07256" y="1939792"/>
            <a:ext cx="2778356" cy="473206"/>
          </a:xfrm>
          <a:prstGeom prst="rect">
            <a:avLst/>
          </a:prstGeom>
          <a:noFill/>
        </p:spPr>
        <p:txBody>
          <a:bodyPr wrap="square" rtlCol="0">
            <a:spAutoFit/>
          </a:bodyPr>
          <a:lstStyle/>
          <a:p>
            <a:r>
              <a:rPr lang="en-US" altLang="ko-KR" sz="2475">
                <a:cs typeface="Arial" panose="020B0604020202020204" pitchFamily="34" charset="0"/>
              </a:rPr>
              <a:t>Introduction</a:t>
            </a:r>
          </a:p>
        </p:txBody>
      </p:sp>
      <p:sp>
        <p:nvSpPr>
          <p:cNvPr id="4" name="Title 2"/>
          <p:cNvSpPr txBox="1"/>
          <p:nvPr/>
        </p:nvSpPr>
        <p:spPr>
          <a:xfrm>
            <a:off x="560853" y="1128276"/>
            <a:ext cx="2671933"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3375">
                <a:latin typeface="Arial" panose="020B0604020202020204" pitchFamily="34" charset="0"/>
                <a:cs typeface="Arial" panose="020B0604020202020204" pitchFamily="34" charset="0"/>
              </a:rPr>
              <a:t>CONTENTS</a:t>
            </a:r>
            <a:endParaRPr lang="en-US" sz="3375" dirty="0">
              <a:latin typeface="Arial" panose="020B0604020202020204" pitchFamily="34" charset="0"/>
              <a:cs typeface="Arial" panose="020B0604020202020204" pitchFamily="34" charset="0"/>
            </a:endParaRPr>
          </a:p>
        </p:txBody>
      </p:sp>
      <p:sp>
        <p:nvSpPr>
          <p:cNvPr id="12" name="TextBox 11"/>
          <p:cNvSpPr txBox="1"/>
          <p:nvPr/>
        </p:nvSpPr>
        <p:spPr>
          <a:xfrm>
            <a:off x="884014" y="2537252"/>
            <a:ext cx="4294733" cy="473206"/>
          </a:xfrm>
          <a:prstGeom prst="rect">
            <a:avLst/>
          </a:prstGeom>
          <a:noFill/>
        </p:spPr>
        <p:txBody>
          <a:bodyPr wrap="square" rtlCol="0">
            <a:spAutoFit/>
          </a:bodyPr>
          <a:lstStyle/>
          <a:p>
            <a:r>
              <a:rPr lang="en-US" altLang="ko-KR" sz="2475">
                <a:cs typeface="Arial" panose="020B0604020202020204" pitchFamily="34" charset="0"/>
              </a:rPr>
              <a:t>Theoretical basis</a:t>
            </a:r>
          </a:p>
        </p:txBody>
      </p:sp>
      <p:sp>
        <p:nvSpPr>
          <p:cNvPr id="13" name="TextBox 12"/>
          <p:cNvSpPr txBox="1"/>
          <p:nvPr/>
        </p:nvSpPr>
        <p:spPr>
          <a:xfrm>
            <a:off x="884014" y="3126442"/>
            <a:ext cx="4294733" cy="473206"/>
          </a:xfrm>
          <a:prstGeom prst="rect">
            <a:avLst/>
          </a:prstGeom>
          <a:noFill/>
        </p:spPr>
        <p:txBody>
          <a:bodyPr wrap="square" rtlCol="0">
            <a:spAutoFit/>
          </a:bodyPr>
          <a:lstStyle/>
          <a:p>
            <a:r>
              <a:rPr lang="en-US" altLang="ko-KR" sz="2475">
                <a:cs typeface="Arial" panose="020B0604020202020204" pitchFamily="34" charset="0"/>
              </a:rPr>
              <a:t>Implementation process</a:t>
            </a:r>
          </a:p>
        </p:txBody>
      </p:sp>
      <p:sp>
        <p:nvSpPr>
          <p:cNvPr id="14" name="TextBox 13"/>
          <p:cNvSpPr txBox="1"/>
          <p:nvPr/>
        </p:nvSpPr>
        <p:spPr>
          <a:xfrm>
            <a:off x="882325" y="4358266"/>
            <a:ext cx="4577162" cy="473206"/>
          </a:xfrm>
          <a:prstGeom prst="rect">
            <a:avLst/>
          </a:prstGeom>
          <a:noFill/>
        </p:spPr>
        <p:txBody>
          <a:bodyPr wrap="square" rtlCol="0">
            <a:spAutoFit/>
          </a:bodyPr>
          <a:lstStyle/>
          <a:p>
            <a:r>
              <a:rPr lang="en-US" altLang="ko-KR" sz="2475">
                <a:cs typeface="Arial" panose="020B0604020202020204" pitchFamily="34" charset="0"/>
              </a:rPr>
              <a:t>Conclusion and future work</a:t>
            </a:r>
          </a:p>
        </p:txBody>
      </p:sp>
      <p:sp>
        <p:nvSpPr>
          <p:cNvPr id="16" name="TextBox 15"/>
          <p:cNvSpPr txBox="1"/>
          <p:nvPr/>
        </p:nvSpPr>
        <p:spPr>
          <a:xfrm>
            <a:off x="519467" y="1925482"/>
            <a:ext cx="277378" cy="438582"/>
          </a:xfrm>
          <a:prstGeom prst="rect">
            <a:avLst/>
          </a:prstGeom>
          <a:noFill/>
        </p:spPr>
        <p:txBody>
          <a:bodyPr wrap="square" rtlCol="0">
            <a:spAutoFit/>
          </a:bodyPr>
          <a:lstStyle/>
          <a:p>
            <a:r>
              <a:rPr lang="en-US" altLang="ko-KR" sz="2250" b="1">
                <a:cs typeface="Arial" panose="020B0604020202020204" pitchFamily="34" charset="0"/>
              </a:rPr>
              <a:t>1</a:t>
            </a:r>
            <a:endParaRPr lang="ko-KR" altLang="en-US" sz="2250" b="1" dirty="0">
              <a:cs typeface="Arial" panose="020B0604020202020204" pitchFamily="34" charset="0"/>
            </a:endParaRPr>
          </a:p>
        </p:txBody>
      </p:sp>
      <p:sp>
        <p:nvSpPr>
          <p:cNvPr id="17" name="TextBox 16"/>
          <p:cNvSpPr txBox="1"/>
          <p:nvPr/>
        </p:nvSpPr>
        <p:spPr>
          <a:xfrm>
            <a:off x="521155" y="3117464"/>
            <a:ext cx="277378" cy="438582"/>
          </a:xfrm>
          <a:prstGeom prst="rect">
            <a:avLst/>
          </a:prstGeom>
          <a:noFill/>
        </p:spPr>
        <p:txBody>
          <a:bodyPr wrap="square" rtlCol="0">
            <a:spAutoFit/>
          </a:bodyPr>
          <a:lstStyle/>
          <a:p>
            <a:r>
              <a:rPr lang="en-US" altLang="ko-KR" sz="2250" b="1">
                <a:cs typeface="Arial" panose="020B0604020202020204" pitchFamily="34" charset="0"/>
              </a:rPr>
              <a:t>3</a:t>
            </a:r>
            <a:endParaRPr lang="ko-KR" altLang="en-US" sz="2250" b="1" dirty="0">
              <a:cs typeface="Arial" panose="020B0604020202020204" pitchFamily="34" charset="0"/>
            </a:endParaRPr>
          </a:p>
        </p:txBody>
      </p:sp>
      <p:sp>
        <p:nvSpPr>
          <p:cNvPr id="18" name="TextBox 17"/>
          <p:cNvSpPr txBox="1"/>
          <p:nvPr/>
        </p:nvSpPr>
        <p:spPr>
          <a:xfrm>
            <a:off x="519465" y="3752902"/>
            <a:ext cx="277378" cy="438582"/>
          </a:xfrm>
          <a:prstGeom prst="rect">
            <a:avLst/>
          </a:prstGeom>
          <a:noFill/>
        </p:spPr>
        <p:txBody>
          <a:bodyPr wrap="square" rtlCol="0">
            <a:spAutoFit/>
          </a:bodyPr>
          <a:lstStyle/>
          <a:p>
            <a:r>
              <a:rPr lang="en-US" altLang="ko-KR" sz="2250" b="1">
                <a:cs typeface="Arial" panose="020B0604020202020204" pitchFamily="34" charset="0"/>
              </a:rPr>
              <a:t>4</a:t>
            </a:r>
            <a:endParaRPr lang="ko-KR" altLang="en-US" sz="2250" b="1" dirty="0">
              <a:cs typeface="Arial" panose="020B0604020202020204" pitchFamily="34" charset="0"/>
            </a:endParaRPr>
          </a:p>
        </p:txBody>
      </p:sp>
      <p:sp>
        <p:nvSpPr>
          <p:cNvPr id="19" name="TextBox 18"/>
          <p:cNvSpPr txBox="1"/>
          <p:nvPr/>
        </p:nvSpPr>
        <p:spPr>
          <a:xfrm>
            <a:off x="519465" y="2537290"/>
            <a:ext cx="277378" cy="438582"/>
          </a:xfrm>
          <a:prstGeom prst="rect">
            <a:avLst/>
          </a:prstGeom>
          <a:noFill/>
        </p:spPr>
        <p:txBody>
          <a:bodyPr wrap="square" rtlCol="0">
            <a:spAutoFit/>
          </a:bodyPr>
          <a:lstStyle/>
          <a:p>
            <a:r>
              <a:rPr lang="en-US" altLang="ko-KR" sz="2250" b="1">
                <a:cs typeface="Arial" panose="020B0604020202020204" pitchFamily="34" charset="0"/>
              </a:rPr>
              <a:t>2</a:t>
            </a:r>
            <a:endParaRPr lang="ko-KR" altLang="en-US" sz="2250" b="1" dirty="0">
              <a:cs typeface="Arial" panose="020B0604020202020204" pitchFamily="34" charset="0"/>
            </a:endParaRPr>
          </a:p>
        </p:txBody>
      </p:sp>
      <p:sp>
        <p:nvSpPr>
          <p:cNvPr id="20" name="TextBox 19"/>
          <p:cNvSpPr txBox="1"/>
          <p:nvPr/>
        </p:nvSpPr>
        <p:spPr>
          <a:xfrm>
            <a:off x="519465" y="4358266"/>
            <a:ext cx="277378" cy="438582"/>
          </a:xfrm>
          <a:prstGeom prst="rect">
            <a:avLst/>
          </a:prstGeom>
          <a:noFill/>
        </p:spPr>
        <p:txBody>
          <a:bodyPr wrap="square" rtlCol="0">
            <a:spAutoFit/>
          </a:bodyPr>
          <a:lstStyle/>
          <a:p>
            <a:r>
              <a:rPr lang="en-US" altLang="ko-KR" sz="2250" b="1">
                <a:cs typeface="Arial" panose="020B0604020202020204" pitchFamily="34" charset="0"/>
              </a:rPr>
              <a:t>5</a:t>
            </a:r>
            <a:endParaRPr lang="ko-KR" altLang="en-US" sz="2250" b="1" dirty="0">
              <a:cs typeface="Arial" panose="020B0604020202020204" pitchFamily="34" charset="0"/>
            </a:endParaRPr>
          </a:p>
        </p:txBody>
      </p:sp>
      <p:sp>
        <p:nvSpPr>
          <p:cNvPr id="21" name="Frame 20"/>
          <p:cNvSpPr/>
          <p:nvPr/>
        </p:nvSpPr>
        <p:spPr>
          <a:xfrm>
            <a:off x="479214" y="1961691"/>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2" name="Frame 21"/>
          <p:cNvSpPr/>
          <p:nvPr/>
        </p:nvSpPr>
        <p:spPr>
          <a:xfrm>
            <a:off x="479211" y="2567164"/>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3" name="Frame 22"/>
          <p:cNvSpPr/>
          <p:nvPr/>
        </p:nvSpPr>
        <p:spPr>
          <a:xfrm>
            <a:off x="479211" y="3144899"/>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4" name="Frame 23"/>
          <p:cNvSpPr/>
          <p:nvPr/>
        </p:nvSpPr>
        <p:spPr>
          <a:xfrm>
            <a:off x="479211" y="3766620"/>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5" name="Frame 24"/>
          <p:cNvSpPr/>
          <p:nvPr/>
        </p:nvSpPr>
        <p:spPr>
          <a:xfrm>
            <a:off x="479211" y="4371983"/>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7" name="TextBox 26"/>
          <p:cNvSpPr txBox="1"/>
          <p:nvPr/>
        </p:nvSpPr>
        <p:spPr>
          <a:xfrm>
            <a:off x="886154" y="3716878"/>
            <a:ext cx="3890875" cy="473206"/>
          </a:xfrm>
          <a:prstGeom prst="rect">
            <a:avLst/>
          </a:prstGeom>
          <a:noFill/>
        </p:spPr>
        <p:txBody>
          <a:bodyPr wrap="square" rtlCol="0">
            <a:spAutoFit/>
          </a:bodyPr>
          <a:lstStyle/>
          <a:p>
            <a:r>
              <a:rPr lang="en-US" altLang="ko-KR" sz="2475">
                <a:cs typeface="Arial" panose="020B0604020202020204" pitchFamily="34" charset="0"/>
              </a:rPr>
              <a:t>Result and disscussion</a:t>
            </a:r>
          </a:p>
        </p:txBody>
      </p:sp>
      <p:grpSp>
        <p:nvGrpSpPr>
          <p:cNvPr id="40" name="Group 39">
            <a:extLst>
              <a:ext uri="{FF2B5EF4-FFF2-40B4-BE49-F238E27FC236}">
                <a16:creationId xmlns:a16="http://schemas.microsoft.com/office/drawing/2014/main" id="{9787BE17-D1EA-4115-8DC6-046DA678D625}"/>
              </a:ext>
            </a:extLst>
          </p:cNvPr>
          <p:cNvGrpSpPr/>
          <p:nvPr/>
        </p:nvGrpSpPr>
        <p:grpSpPr>
          <a:xfrm>
            <a:off x="2990850" y="0"/>
            <a:ext cx="6210301" cy="6694571"/>
            <a:chOff x="5552507" y="0"/>
            <a:chExt cx="6642981" cy="6648297"/>
          </a:xfrm>
        </p:grpSpPr>
        <p:sp>
          <p:nvSpPr>
            <p:cNvPr id="41" name="Right Triangle 40">
              <a:extLst>
                <a:ext uri="{FF2B5EF4-FFF2-40B4-BE49-F238E27FC236}">
                  <a16:creationId xmlns:a16="http://schemas.microsoft.com/office/drawing/2014/main" id="{797283C1-1906-4DEB-B68B-B56BE22633AF}"/>
                </a:ext>
              </a:extLst>
            </p:cNvPr>
            <p:cNvSpPr/>
            <p:nvPr/>
          </p:nvSpPr>
          <p:spPr>
            <a:xfrm rot="16200000">
              <a:off x="5845997" y="299447"/>
              <a:ext cx="6055360" cy="6642340"/>
            </a:xfrm>
            <a:prstGeom prst="rtTriangl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2" name="Right Triangle 41">
              <a:extLst>
                <a:ext uri="{FF2B5EF4-FFF2-40B4-BE49-F238E27FC236}">
                  <a16:creationId xmlns:a16="http://schemas.microsoft.com/office/drawing/2014/main" id="{F5973A6D-A001-4CC2-886A-7EA53A6ECB6F}"/>
                </a:ext>
              </a:extLst>
            </p:cNvPr>
            <p:cNvSpPr/>
            <p:nvPr/>
          </p:nvSpPr>
          <p:spPr>
            <a:xfrm rot="10800000">
              <a:off x="11042247" y="0"/>
              <a:ext cx="1153241" cy="1458410"/>
            </a:xfrm>
            <a:prstGeom prst="rtTriangl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29" name="Group 28">
            <a:extLst>
              <a:ext uri="{FF2B5EF4-FFF2-40B4-BE49-F238E27FC236}">
                <a16:creationId xmlns:a16="http://schemas.microsoft.com/office/drawing/2014/main" id="{10B6C8A9-A247-4E27-9F15-5E9196157817}"/>
              </a:ext>
            </a:extLst>
          </p:cNvPr>
          <p:cNvGrpSpPr/>
          <p:nvPr/>
        </p:nvGrpSpPr>
        <p:grpSpPr>
          <a:xfrm>
            <a:off x="-3100" y="6636943"/>
            <a:ext cx="9147100" cy="300082"/>
            <a:chOff x="0" y="6565503"/>
            <a:chExt cx="12196133" cy="400108"/>
          </a:xfrm>
        </p:grpSpPr>
        <p:grpSp>
          <p:nvGrpSpPr>
            <p:cNvPr id="30" name="Group 29">
              <a:extLst>
                <a:ext uri="{FF2B5EF4-FFF2-40B4-BE49-F238E27FC236}">
                  <a16:creationId xmlns:a16="http://schemas.microsoft.com/office/drawing/2014/main" id="{73B5DD53-08A9-43EB-A46A-E32194B326BD}"/>
                </a:ext>
              </a:extLst>
            </p:cNvPr>
            <p:cNvGrpSpPr/>
            <p:nvPr/>
          </p:nvGrpSpPr>
          <p:grpSpPr>
            <a:xfrm>
              <a:off x="0" y="6565503"/>
              <a:ext cx="12196133" cy="400108"/>
              <a:chOff x="0" y="6565503"/>
              <a:chExt cx="12196133" cy="400108"/>
            </a:xfrm>
          </p:grpSpPr>
          <p:grpSp>
            <p:nvGrpSpPr>
              <p:cNvPr id="32" name="Group 31">
                <a:extLst>
                  <a:ext uri="{FF2B5EF4-FFF2-40B4-BE49-F238E27FC236}">
                    <a16:creationId xmlns:a16="http://schemas.microsoft.com/office/drawing/2014/main" id="{64BF4963-1639-4E77-939D-ABA891423C45}"/>
                  </a:ext>
                </a:extLst>
              </p:cNvPr>
              <p:cNvGrpSpPr/>
              <p:nvPr/>
            </p:nvGrpSpPr>
            <p:grpSpPr>
              <a:xfrm>
                <a:off x="0" y="6642340"/>
                <a:ext cx="12192000" cy="215660"/>
                <a:chOff x="0" y="6642340"/>
                <a:chExt cx="12192000" cy="215660"/>
              </a:xfrm>
            </p:grpSpPr>
            <p:sp>
              <p:nvSpPr>
                <p:cNvPr id="34" name="Rectangle 33">
                  <a:extLst>
                    <a:ext uri="{FF2B5EF4-FFF2-40B4-BE49-F238E27FC236}">
                      <a16:creationId xmlns:a16="http://schemas.microsoft.com/office/drawing/2014/main" id="{66FDA8D3-11C1-4E89-856F-859AC5E8D68B}"/>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5" name="Rectangle 34">
                  <a:extLst>
                    <a:ext uri="{FF2B5EF4-FFF2-40B4-BE49-F238E27FC236}">
                      <a16:creationId xmlns:a16="http://schemas.microsoft.com/office/drawing/2014/main" id="{E620FD86-69D7-4B58-A628-DC98F2AE2CAF}"/>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3" name="TextBox 32">
                <a:extLst>
                  <a:ext uri="{FF2B5EF4-FFF2-40B4-BE49-F238E27FC236}">
                    <a16:creationId xmlns:a16="http://schemas.microsoft.com/office/drawing/2014/main" id="{A54544B1-7843-4A96-B151-9D293E8B7D48}"/>
                  </a:ext>
                </a:extLst>
              </p:cNvPr>
              <p:cNvSpPr txBox="1"/>
              <p:nvPr/>
            </p:nvSpPr>
            <p:spPr>
              <a:xfrm>
                <a:off x="11708453" y="6565503"/>
                <a:ext cx="487680" cy="400108"/>
              </a:xfrm>
              <a:prstGeom prst="rect">
                <a:avLst/>
              </a:prstGeom>
              <a:noFill/>
            </p:spPr>
            <p:txBody>
              <a:bodyPr wrap="square" rtlCol="0">
                <a:spAutoFit/>
              </a:bodyPr>
              <a:lstStyle/>
              <a:p>
                <a:r>
                  <a:rPr lang="en-US" sz="1350"/>
                  <a:t>1</a:t>
                </a:r>
                <a:endParaRPr lang="en-US" sz="1350" dirty="0"/>
              </a:p>
            </p:txBody>
          </p:sp>
        </p:grpSp>
        <p:sp>
          <p:nvSpPr>
            <p:cNvPr id="31" name="TextBox 30">
              <a:extLst>
                <a:ext uri="{FF2B5EF4-FFF2-40B4-BE49-F238E27FC236}">
                  <a16:creationId xmlns:a16="http://schemas.microsoft.com/office/drawing/2014/main" id="{682A1970-D30B-4AA2-B7F6-714F6F33446B}"/>
                </a:ext>
              </a:extLst>
            </p:cNvPr>
            <p:cNvSpPr txBox="1"/>
            <p:nvPr/>
          </p:nvSpPr>
          <p:spPr>
            <a:xfrm>
              <a:off x="4189849" y="6611670"/>
              <a:ext cx="4968240" cy="307775"/>
            </a:xfrm>
            <a:prstGeom prst="rect">
              <a:avLst/>
            </a:prstGeom>
            <a:noFill/>
          </p:spPr>
          <p:txBody>
            <a:bodyPr wrap="square" rtlCol="0">
              <a:spAutoFit/>
            </a:bodyPr>
            <a:lstStyle/>
            <a:p>
              <a:r>
                <a:rPr lang="en-US" sz="900" dirty="0"/>
                <a:t>Ho Chi Minh University of Technology – 202</a:t>
              </a:r>
              <a:r>
                <a:rPr lang="vi-VN" sz="900" dirty="0">
                  <a:latin typeface="Calibri" panose="020F0502020204030204" pitchFamily="34" charset="0"/>
                  <a:ea typeface="Calibri" panose="020F0502020204030204" pitchFamily="34" charset="0"/>
                  <a:cs typeface="Calibri" panose="020F0502020204030204" pitchFamily="34" charset="0"/>
                </a:rPr>
                <a:t>3</a:t>
              </a:r>
              <a:r>
                <a:rPr lang="en-US" sz="900" dirty="0"/>
                <a:t>/0</a:t>
              </a:r>
              <a:r>
                <a:rPr lang="en-US" sz="900" dirty="0">
                  <a:latin typeface="Calibri" panose="020F0502020204030204" pitchFamily="34" charset="0"/>
                  <a:cs typeface="Calibri" panose="020F0502020204030204" pitchFamily="34" charset="0"/>
                </a:rPr>
                <a:t>5</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36" name="Rectangle 35">
            <a:extLst>
              <a:ext uri="{FF2B5EF4-FFF2-40B4-BE49-F238E27FC236}">
                <a16:creationId xmlns:a16="http://schemas.microsoft.com/office/drawing/2014/main" id="{5E9CA031-2F97-443A-83A2-1716E3DFE905}"/>
              </a:ext>
            </a:extLst>
          </p:cNvPr>
          <p:cNvSpPr/>
          <p:nvPr/>
        </p:nvSpPr>
        <p:spPr>
          <a:xfrm>
            <a:off x="268932" y="86095"/>
            <a:ext cx="8509308" cy="784830"/>
          </a:xfrm>
          <a:prstGeom prst="rect">
            <a:avLst/>
          </a:prstGeom>
        </p:spPr>
        <p:txBody>
          <a:bodyPr wrap="square">
            <a:spAutoFit/>
          </a:bodyPr>
          <a:lstStyle/>
          <a:p>
            <a:pPr algn="ctr"/>
            <a:r>
              <a:rPr lang="en-US" sz="1500" b="1" dirty="0">
                <a:ln w="0"/>
                <a:solidFill>
                  <a:schemeClr val="tx1"/>
                </a:solidFill>
                <a:effectLst>
                  <a:outerShdw blurRad="38100" dist="25400" dir="5400000" algn="ctr" rotWithShape="0">
                    <a:srgbClr val="6E747A">
                      <a:alpha val="43000"/>
                    </a:srgbClr>
                  </a:outerShdw>
                </a:effectLst>
                <a:latin typeface="Arial" panose="020B0604020202020204" pitchFamily="34" charset="0"/>
                <a:ea typeface="Times New Roman" panose="02020603050405020304" pitchFamily="18" charset="0"/>
                <a:cs typeface="Arial" panose="020B0604020202020204" pitchFamily="34" charset="0"/>
              </a:rPr>
              <a:t>MODELING AND SIMULATION THE RESISTANCE TORQUE FOR SPECIFIC WHEEL ALIGNMENT IN THE ELECTRIC POWER STEERING SYSTEM BY USING MATLAB/SIMULINK AND ITS APPLICATION</a:t>
            </a:r>
            <a:endParaRPr lang="en-US" sz="15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704026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5059"/>
            <a:ext cx="3467100" cy="380873"/>
          </a:xfrm>
          <a:prstGeom prst="rect">
            <a:avLst/>
          </a:prstGeom>
          <a:noFill/>
        </p:spPr>
        <p:txBody>
          <a:bodyPr wrap="square" rtlCol="0">
            <a:spAutoFit/>
          </a:bodyPr>
          <a:lstStyle/>
          <a:p>
            <a:r>
              <a:rPr lang="vi-VN" sz="1875" b="1" dirty="0">
                <a:ea typeface="Calibri" panose="020F0502020204030204" pitchFamily="34" charset="0"/>
                <a:cs typeface="Calibri" panose="020F0502020204030204" pitchFamily="34" charset="0"/>
              </a:rPr>
              <a:t>4. Result and disscussion</a:t>
            </a:r>
            <a:endParaRPr lang="en-US" sz="1875" b="1" dirty="0">
              <a:ea typeface="Calibri" panose="020F0502020204030204" pitchFamily="34" charset="0"/>
              <a:cs typeface="Calibri" panose="020F0502020204030204" pitchFamily="34" charset="0"/>
            </a:endParaRPr>
          </a:p>
        </p:txBody>
      </p:sp>
      <p:sp>
        <p:nvSpPr>
          <p:cNvPr id="5" name="TextBox 4"/>
          <p:cNvSpPr txBox="1"/>
          <p:nvPr/>
        </p:nvSpPr>
        <p:spPr>
          <a:xfrm>
            <a:off x="3467099" y="55059"/>
            <a:ext cx="5145163" cy="380873"/>
          </a:xfrm>
          <a:prstGeom prst="rect">
            <a:avLst/>
          </a:prstGeom>
          <a:noFill/>
        </p:spPr>
        <p:txBody>
          <a:bodyPr wrap="square" rtlCol="0">
            <a:spAutoFit/>
          </a:bodyPr>
          <a:lstStyle/>
          <a:p>
            <a:r>
              <a:rPr lang="vi-VN" sz="1875" b="1" dirty="0">
                <a:ea typeface="Calibri" panose="020F0502020204030204" pitchFamily="34" charset="0"/>
                <a:cs typeface="Calibri" panose="020F0502020204030204" pitchFamily="34" charset="0"/>
              </a:rPr>
              <a:t>4.1 </a:t>
            </a:r>
            <a:r>
              <a:rPr lang="en-US" sz="1875" b="1" dirty="0">
                <a:ea typeface="Calibri" panose="020F0502020204030204" pitchFamily="34" charset="0"/>
                <a:cs typeface="Calibri" panose="020F0502020204030204" pitchFamily="34" charset="0"/>
              </a:rPr>
              <a:t>Vehicle mass</a:t>
            </a:r>
            <a:endParaRPr lang="vi-VN" sz="1875" b="1" dirty="0">
              <a:ea typeface="Calibri" panose="020F0502020204030204" pitchFamily="34" charset="0"/>
              <a:cs typeface="Calibri" panose="020F0502020204030204" pitchFamily="34" charset="0"/>
            </a:endParaRPr>
          </a:p>
        </p:txBody>
      </p:sp>
      <p:cxnSp>
        <p:nvCxnSpPr>
          <p:cNvPr id="6" name="Straight Connector 5"/>
          <p:cNvCxnSpPr/>
          <p:nvPr/>
        </p:nvCxnSpPr>
        <p:spPr>
          <a:xfrm>
            <a:off x="0" y="46026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3183253" y="-6657"/>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18</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grpSp>
        <p:nvGrpSpPr>
          <p:cNvPr id="2" name="Group 1">
            <a:extLst>
              <a:ext uri="{FF2B5EF4-FFF2-40B4-BE49-F238E27FC236}">
                <a16:creationId xmlns:a16="http://schemas.microsoft.com/office/drawing/2014/main" id="{634B910B-2DFC-0892-B508-B57697ED3CBA}"/>
              </a:ext>
            </a:extLst>
          </p:cNvPr>
          <p:cNvGrpSpPr/>
          <p:nvPr/>
        </p:nvGrpSpPr>
        <p:grpSpPr>
          <a:xfrm>
            <a:off x="4291606" y="642473"/>
            <a:ext cx="4759318" cy="5057636"/>
            <a:chOff x="4357991" y="798634"/>
            <a:chExt cx="4759318" cy="5057636"/>
          </a:xfrm>
        </p:grpSpPr>
        <p:sp>
          <p:nvSpPr>
            <p:cNvPr id="3" name="TextBox 2">
              <a:extLst>
                <a:ext uri="{FF2B5EF4-FFF2-40B4-BE49-F238E27FC236}">
                  <a16:creationId xmlns:a16="http://schemas.microsoft.com/office/drawing/2014/main" id="{FF6FC6DA-A7F2-D640-0461-5B5D80E46878}"/>
                </a:ext>
              </a:extLst>
            </p:cNvPr>
            <p:cNvSpPr txBox="1"/>
            <p:nvPr/>
          </p:nvSpPr>
          <p:spPr>
            <a:xfrm>
              <a:off x="4357991" y="3917278"/>
              <a:ext cx="4704454" cy="1938992"/>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tx1"/>
                  </a:solidFill>
                  <a:latin typeface="Arial" panose="020B0604020202020204" pitchFamily="34" charset="0"/>
                  <a:cs typeface="Arial" panose="020B0604020202020204" pitchFamily="34" charset="0"/>
                </a:rPr>
                <a:t>Total resistance torque by </a:t>
              </a:r>
              <a:r>
                <a:rPr lang="en-US" sz="2000" b="1" dirty="0" err="1">
                  <a:solidFill>
                    <a:schemeClr val="tx1"/>
                  </a:solidFill>
                  <a:latin typeface="Arial" panose="020B0604020202020204" pitchFamily="34" charset="0"/>
                  <a:cs typeface="Arial" panose="020B0604020202020204" pitchFamily="34" charset="0"/>
                </a:rPr>
                <a:t>Fz</a:t>
              </a:r>
              <a:r>
                <a:rPr lang="en-US" sz="2000" b="1" dirty="0">
                  <a:solidFill>
                    <a:schemeClr val="tx1"/>
                  </a:solidFill>
                  <a:latin typeface="Arial" panose="020B0604020202020204" pitchFamily="34" charset="0"/>
                  <a:cs typeface="Arial" panose="020B0604020202020204" pitchFamily="34" charset="0"/>
                </a:rPr>
                <a:t> </a:t>
              </a:r>
              <a:r>
                <a:rPr lang="en-US" sz="2000" b="1" dirty="0">
                  <a:solidFill>
                    <a:srgbClr val="C828B5"/>
                  </a:solidFill>
                  <a:latin typeface="Arial" panose="020B0604020202020204" pitchFamily="34" charset="0"/>
                  <a:cs typeface="Arial" panose="020B0604020202020204" pitchFamily="34" charset="0"/>
                </a:rPr>
                <a:t>increases slowly </a:t>
              </a:r>
              <a:r>
                <a:rPr lang="en-US" sz="2000" b="1" dirty="0">
                  <a:solidFill>
                    <a:schemeClr val="tx1"/>
                  </a:solidFill>
                  <a:latin typeface="Arial" panose="020B0604020202020204" pitchFamily="34" charset="0"/>
                  <a:cs typeface="Arial" panose="020B0604020202020204" pitchFamily="34" charset="0"/>
                </a:rPr>
                <a:t>when vehicle mass </a:t>
              </a:r>
              <a:r>
                <a:rPr lang="en-US" sz="2000" b="1" dirty="0">
                  <a:solidFill>
                    <a:srgbClr val="C828B5"/>
                  </a:solidFill>
                  <a:latin typeface="Arial" panose="020B0604020202020204" pitchFamily="34" charset="0"/>
                  <a:cs typeface="Arial" panose="020B0604020202020204" pitchFamily="34" charset="0"/>
                </a:rPr>
                <a:t>increases.</a:t>
              </a:r>
            </a:p>
            <a:p>
              <a:pPr marL="285750" indent="-285750">
                <a:buFont typeface="Arial" panose="020B0604020202020204" pitchFamily="34" charset="0"/>
                <a:buChar char="•"/>
              </a:pPr>
              <a:r>
                <a:rPr lang="en-US" sz="2000" b="1" dirty="0">
                  <a:solidFill>
                    <a:schemeClr val="tx1"/>
                  </a:solidFill>
                  <a:latin typeface="Arial" panose="020B0604020202020204" pitchFamily="34" charset="0"/>
                  <a:cs typeface="Arial" panose="020B0604020202020204" pitchFamily="34" charset="0"/>
                </a:rPr>
                <a:t>Total resistance torque by FY and FX </a:t>
              </a:r>
              <a:r>
                <a:rPr lang="en-US" sz="2000" b="1" dirty="0">
                  <a:solidFill>
                    <a:srgbClr val="C828B5"/>
                  </a:solidFill>
                  <a:latin typeface="Arial" panose="020B0604020202020204" pitchFamily="34" charset="0"/>
                  <a:cs typeface="Arial" panose="020B0604020202020204" pitchFamily="34" charset="0"/>
                </a:rPr>
                <a:t>increase quickly </a:t>
              </a:r>
              <a:r>
                <a:rPr lang="en-US" sz="2000" b="1" dirty="0">
                  <a:solidFill>
                    <a:schemeClr val="tx1"/>
                  </a:solidFill>
                  <a:latin typeface="Arial" panose="020B0604020202020204" pitchFamily="34" charset="0"/>
                  <a:cs typeface="Arial" panose="020B0604020202020204" pitchFamily="34" charset="0"/>
                </a:rPr>
                <a:t>when vehicle mass </a:t>
              </a:r>
              <a:r>
                <a:rPr lang="en-US" sz="2000" b="1" dirty="0">
                  <a:solidFill>
                    <a:srgbClr val="C828B5"/>
                  </a:solidFill>
                  <a:latin typeface="Arial" panose="020B0604020202020204" pitchFamily="34" charset="0"/>
                  <a:cs typeface="Arial" panose="020B0604020202020204" pitchFamily="34" charset="0"/>
                </a:rPr>
                <a:t>increases.</a:t>
              </a:r>
            </a:p>
          </p:txBody>
        </p:sp>
        <p:pic>
          <p:nvPicPr>
            <p:cNvPr id="8" name="Picture 7">
              <a:extLst>
                <a:ext uri="{FF2B5EF4-FFF2-40B4-BE49-F238E27FC236}">
                  <a16:creationId xmlns:a16="http://schemas.microsoft.com/office/drawing/2014/main" id="{3D84B2AC-75B8-5682-F94B-7BAE73DE6F34}"/>
                </a:ext>
              </a:extLst>
            </p:cNvPr>
            <p:cNvPicPr>
              <a:picLocks noChangeAspect="1"/>
            </p:cNvPicPr>
            <p:nvPr/>
          </p:nvPicPr>
          <p:blipFill>
            <a:blip r:embed="rId2"/>
            <a:stretch>
              <a:fillRect/>
            </a:stretch>
          </p:blipFill>
          <p:spPr>
            <a:xfrm>
              <a:off x="4497211" y="798634"/>
              <a:ext cx="4620098" cy="3175634"/>
            </a:xfrm>
            <a:prstGeom prst="rect">
              <a:avLst/>
            </a:prstGeom>
          </p:spPr>
        </p:pic>
      </p:grpSp>
      <p:grpSp>
        <p:nvGrpSpPr>
          <p:cNvPr id="9" name="Group 8">
            <a:extLst>
              <a:ext uri="{FF2B5EF4-FFF2-40B4-BE49-F238E27FC236}">
                <a16:creationId xmlns:a16="http://schemas.microsoft.com/office/drawing/2014/main" id="{9143F4AB-8C08-FFAD-5A61-853FD6A12321}"/>
              </a:ext>
            </a:extLst>
          </p:cNvPr>
          <p:cNvGrpSpPr/>
          <p:nvPr/>
        </p:nvGrpSpPr>
        <p:grpSpPr>
          <a:xfrm>
            <a:off x="89851" y="634279"/>
            <a:ext cx="4259592" cy="4155287"/>
            <a:chOff x="113207" y="783470"/>
            <a:chExt cx="4259592" cy="4155287"/>
          </a:xfrm>
        </p:grpSpPr>
        <p:sp>
          <p:nvSpPr>
            <p:cNvPr id="10" name="TextBox 9">
              <a:extLst>
                <a:ext uri="{FF2B5EF4-FFF2-40B4-BE49-F238E27FC236}">
                  <a16:creationId xmlns:a16="http://schemas.microsoft.com/office/drawing/2014/main" id="{AF561DD9-4AB6-E249-EF9F-C85BF1C0BC67}"/>
                </a:ext>
              </a:extLst>
            </p:cNvPr>
            <p:cNvSpPr txBox="1"/>
            <p:nvPr/>
          </p:nvSpPr>
          <p:spPr>
            <a:xfrm>
              <a:off x="113207" y="3923094"/>
              <a:ext cx="3956734" cy="1015663"/>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tx1"/>
                  </a:solidFill>
                  <a:latin typeface="Arial" panose="020B0604020202020204" pitchFamily="34" charset="0"/>
                  <a:cs typeface="Arial" panose="020B0604020202020204" pitchFamily="34" charset="0"/>
                </a:rPr>
                <a:t>Total resistance torque </a:t>
              </a:r>
              <a:r>
                <a:rPr lang="en-US" sz="2000" b="1" dirty="0">
                  <a:solidFill>
                    <a:srgbClr val="C828B5"/>
                  </a:solidFill>
                  <a:latin typeface="Arial" panose="020B0604020202020204" pitchFamily="34" charset="0"/>
                  <a:cs typeface="Arial" panose="020B0604020202020204" pitchFamily="34" charset="0"/>
                </a:rPr>
                <a:t>increases</a:t>
              </a:r>
              <a:r>
                <a:rPr lang="en-US" sz="2000" b="1" dirty="0">
                  <a:solidFill>
                    <a:srgbClr val="FF0000"/>
                  </a:solidFill>
                  <a:latin typeface="Arial" panose="020B0604020202020204" pitchFamily="34" charset="0"/>
                  <a:cs typeface="Arial" panose="020B0604020202020204" pitchFamily="34" charset="0"/>
                </a:rPr>
                <a:t> </a:t>
              </a:r>
              <a:r>
                <a:rPr lang="en-US" sz="2000" b="1" dirty="0">
                  <a:solidFill>
                    <a:schemeClr val="tx1"/>
                  </a:solidFill>
                  <a:latin typeface="Arial" panose="020B0604020202020204" pitchFamily="34" charset="0"/>
                  <a:cs typeface="Arial" panose="020B0604020202020204" pitchFamily="34" charset="0"/>
                </a:rPr>
                <a:t>when vehicle mass </a:t>
              </a:r>
              <a:r>
                <a:rPr lang="en-US" sz="2000" b="1" dirty="0">
                  <a:solidFill>
                    <a:srgbClr val="C828B5"/>
                  </a:solidFill>
                  <a:latin typeface="Arial" panose="020B0604020202020204" pitchFamily="34" charset="0"/>
                  <a:cs typeface="Arial" panose="020B0604020202020204" pitchFamily="34" charset="0"/>
                </a:rPr>
                <a:t>increases.</a:t>
              </a:r>
            </a:p>
          </p:txBody>
        </p:sp>
        <p:pic>
          <p:nvPicPr>
            <p:cNvPr id="11" name="Picture 10">
              <a:extLst>
                <a:ext uri="{FF2B5EF4-FFF2-40B4-BE49-F238E27FC236}">
                  <a16:creationId xmlns:a16="http://schemas.microsoft.com/office/drawing/2014/main" id="{86B95D70-5B2A-DE94-5171-059082841F32}"/>
                </a:ext>
              </a:extLst>
            </p:cNvPr>
            <p:cNvPicPr>
              <a:picLocks noChangeAspect="1"/>
            </p:cNvPicPr>
            <p:nvPr/>
          </p:nvPicPr>
          <p:blipFill>
            <a:blip r:embed="rId3"/>
            <a:stretch>
              <a:fillRect/>
            </a:stretch>
          </p:blipFill>
          <p:spPr>
            <a:xfrm>
              <a:off x="116432" y="783470"/>
              <a:ext cx="4256367" cy="3183828"/>
            </a:xfrm>
            <a:prstGeom prst="rect">
              <a:avLst/>
            </a:prstGeom>
          </p:spPr>
        </p:pic>
      </p:grpSp>
      <p:grpSp>
        <p:nvGrpSpPr>
          <p:cNvPr id="30" name="Group 29">
            <a:extLst>
              <a:ext uri="{FF2B5EF4-FFF2-40B4-BE49-F238E27FC236}">
                <a16:creationId xmlns:a16="http://schemas.microsoft.com/office/drawing/2014/main" id="{FEEAA80B-3873-1C5B-3318-DF67E081EFB7}"/>
              </a:ext>
            </a:extLst>
          </p:cNvPr>
          <p:cNvGrpSpPr/>
          <p:nvPr/>
        </p:nvGrpSpPr>
        <p:grpSpPr>
          <a:xfrm>
            <a:off x="917437" y="5900004"/>
            <a:ext cx="7302926" cy="674876"/>
            <a:chOff x="245477" y="5915984"/>
            <a:chExt cx="7302926" cy="674876"/>
          </a:xfrm>
        </p:grpSpPr>
        <p:sp>
          <p:nvSpPr>
            <p:cNvPr id="12" name="Arrow: Right 11">
              <a:extLst>
                <a:ext uri="{FF2B5EF4-FFF2-40B4-BE49-F238E27FC236}">
                  <a16:creationId xmlns:a16="http://schemas.microsoft.com/office/drawing/2014/main" id="{7DB53993-6092-DCBE-66C0-5221BA4B521C}"/>
                </a:ext>
              </a:extLst>
            </p:cNvPr>
            <p:cNvSpPr/>
            <p:nvPr/>
          </p:nvSpPr>
          <p:spPr>
            <a:xfrm>
              <a:off x="245477" y="6130776"/>
              <a:ext cx="1343983" cy="26695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3B22C08-7D84-F098-639D-A1434A1527FB}"/>
                </a:ext>
              </a:extLst>
            </p:cNvPr>
            <p:cNvSpPr/>
            <p:nvPr/>
          </p:nvSpPr>
          <p:spPr>
            <a:xfrm>
              <a:off x="1675377" y="5915984"/>
              <a:ext cx="5873026" cy="67487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Vehicle mass has strong influence on total resistance torque</a:t>
              </a:r>
            </a:p>
          </p:txBody>
        </p:sp>
      </p:grpSp>
    </p:spTree>
    <p:extLst>
      <p:ext uri="{BB962C8B-B14F-4D97-AF65-F5344CB8AC3E}">
        <p14:creationId xmlns:p14="http://schemas.microsoft.com/office/powerpoint/2010/main" val="41893141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5059"/>
            <a:ext cx="3467100"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4. Result and disscussion</a:t>
            </a:r>
            <a:endParaRPr lang="en-US" sz="1875" b="1" dirty="0">
              <a:latin typeface="Arial" panose="020B0604020202020204" pitchFamily="34" charset="0"/>
              <a:ea typeface="Calibri" panose="020F0502020204030204" pitchFamily="34" charset="0"/>
              <a:cs typeface="Arial" panose="020B0604020202020204" pitchFamily="34" charset="0"/>
            </a:endParaRPr>
          </a:p>
        </p:txBody>
      </p:sp>
      <p:sp>
        <p:nvSpPr>
          <p:cNvPr id="5" name="TextBox 4"/>
          <p:cNvSpPr txBox="1"/>
          <p:nvPr/>
        </p:nvSpPr>
        <p:spPr>
          <a:xfrm>
            <a:off x="3467099" y="55059"/>
            <a:ext cx="5145163"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4.2 </a:t>
            </a:r>
            <a:r>
              <a:rPr lang="en-US" sz="1875" b="1" dirty="0">
                <a:latin typeface="Arial" panose="020B0604020202020204" pitchFamily="34" charset="0"/>
                <a:ea typeface="Calibri" panose="020F0502020204030204" pitchFamily="34" charset="0"/>
                <a:cs typeface="Arial" panose="020B0604020202020204" pitchFamily="34" charset="0"/>
              </a:rPr>
              <a:t>Vehicle velocity</a:t>
            </a:r>
            <a:endParaRPr lang="vi-VN" sz="1875" b="1" dirty="0">
              <a:latin typeface="Arial" panose="020B0604020202020204" pitchFamily="34" charset="0"/>
              <a:ea typeface="Calibri" panose="020F0502020204030204" pitchFamily="34" charset="0"/>
              <a:cs typeface="Arial" panose="020B0604020202020204" pitchFamily="34" charset="0"/>
            </a:endParaRPr>
          </a:p>
        </p:txBody>
      </p:sp>
      <p:cxnSp>
        <p:nvCxnSpPr>
          <p:cNvPr id="6" name="Straight Connector 5"/>
          <p:cNvCxnSpPr/>
          <p:nvPr/>
        </p:nvCxnSpPr>
        <p:spPr>
          <a:xfrm>
            <a:off x="0" y="46026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3183253" y="-6657"/>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19</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grpSp>
        <p:nvGrpSpPr>
          <p:cNvPr id="2" name="Group 1">
            <a:extLst>
              <a:ext uri="{FF2B5EF4-FFF2-40B4-BE49-F238E27FC236}">
                <a16:creationId xmlns:a16="http://schemas.microsoft.com/office/drawing/2014/main" id="{039CE9DD-2B07-F9B5-C5DA-05A49A56D850}"/>
              </a:ext>
            </a:extLst>
          </p:cNvPr>
          <p:cNvGrpSpPr/>
          <p:nvPr/>
        </p:nvGrpSpPr>
        <p:grpSpPr>
          <a:xfrm>
            <a:off x="45307" y="637109"/>
            <a:ext cx="9098693" cy="4737114"/>
            <a:chOff x="45307" y="833490"/>
            <a:chExt cx="9098693" cy="4737114"/>
          </a:xfrm>
        </p:grpSpPr>
        <p:sp>
          <p:nvSpPr>
            <p:cNvPr id="8" name="TextBox 7">
              <a:extLst>
                <a:ext uri="{FF2B5EF4-FFF2-40B4-BE49-F238E27FC236}">
                  <a16:creationId xmlns:a16="http://schemas.microsoft.com/office/drawing/2014/main" id="{90B39BC8-9656-1336-BCF4-491A051A1504}"/>
                </a:ext>
              </a:extLst>
            </p:cNvPr>
            <p:cNvSpPr txBox="1"/>
            <p:nvPr/>
          </p:nvSpPr>
          <p:spPr>
            <a:xfrm>
              <a:off x="81555" y="3795221"/>
              <a:ext cx="3894432" cy="1754326"/>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a:t>
              </a:r>
              <a:r>
                <a:rPr lang="en-US" b="1" dirty="0">
                  <a:solidFill>
                    <a:srgbClr val="FF0000"/>
                  </a:solidFill>
                  <a:latin typeface="Arial" panose="020B0604020202020204" pitchFamily="34" charset="0"/>
                  <a:cs typeface="Arial" panose="020B0604020202020204" pitchFamily="34" charset="0"/>
                </a:rPr>
                <a:t>decreases </a:t>
              </a:r>
              <a:r>
                <a:rPr lang="en-US" b="1" dirty="0">
                  <a:solidFill>
                    <a:schemeClr val="tx1"/>
                  </a:solidFill>
                  <a:latin typeface="Arial" panose="020B0604020202020204" pitchFamily="34" charset="0"/>
                  <a:cs typeface="Arial" panose="020B0604020202020204" pitchFamily="34" charset="0"/>
                </a:rPr>
                <a:t>when vehicle speed </a:t>
              </a:r>
              <a:r>
                <a:rPr lang="en-US" b="1" dirty="0">
                  <a:solidFill>
                    <a:srgbClr val="FF0000"/>
                  </a:solidFill>
                  <a:latin typeface="Arial" panose="020B0604020202020204" pitchFamily="34" charset="0"/>
                  <a:cs typeface="Arial" panose="020B0604020202020204" pitchFamily="34" charset="0"/>
                </a:rPr>
                <a:t>increases</a:t>
              </a:r>
            </a:p>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Decrease </a:t>
              </a:r>
              <a:r>
                <a:rPr lang="en-US" b="1" dirty="0">
                  <a:solidFill>
                    <a:srgbClr val="FF0000"/>
                  </a:solidFill>
                  <a:latin typeface="Arial" panose="020B0604020202020204" pitchFamily="34" charset="0"/>
                  <a:cs typeface="Arial" panose="020B0604020202020204" pitchFamily="34" charset="0"/>
                </a:rPr>
                <a:t>quickly</a:t>
              </a:r>
              <a:r>
                <a:rPr lang="en-US" b="1" dirty="0">
                  <a:solidFill>
                    <a:schemeClr val="tx1"/>
                  </a:solidFill>
                  <a:latin typeface="Arial" panose="020B0604020202020204" pitchFamily="34" charset="0"/>
                  <a:cs typeface="Arial" panose="020B0604020202020204" pitchFamily="34" charset="0"/>
                </a:rPr>
                <a:t> at low speed and </a:t>
              </a:r>
              <a:r>
                <a:rPr lang="en-US" b="1" dirty="0">
                  <a:solidFill>
                    <a:srgbClr val="FF0000"/>
                  </a:solidFill>
                  <a:latin typeface="Arial" panose="020B0604020202020204" pitchFamily="34" charset="0"/>
                  <a:cs typeface="Arial" panose="020B0604020202020204" pitchFamily="34" charset="0"/>
                </a:rPr>
                <a:t>gradually</a:t>
              </a:r>
              <a:r>
                <a:rPr lang="en-US" b="1" dirty="0">
                  <a:solidFill>
                    <a:schemeClr val="tx1"/>
                  </a:solidFill>
                  <a:latin typeface="Arial" panose="020B0604020202020204" pitchFamily="34" charset="0"/>
                  <a:cs typeface="Arial" panose="020B0604020202020204" pitchFamily="34" charset="0"/>
                </a:rPr>
                <a:t> higher speed range</a:t>
              </a:r>
            </a:p>
          </p:txBody>
        </p:sp>
        <p:pic>
          <p:nvPicPr>
            <p:cNvPr id="10" name="Picture 9">
              <a:extLst>
                <a:ext uri="{FF2B5EF4-FFF2-40B4-BE49-F238E27FC236}">
                  <a16:creationId xmlns:a16="http://schemas.microsoft.com/office/drawing/2014/main" id="{B65A7775-3C92-B3F2-14BE-0AE6FC56AC3E}"/>
                </a:ext>
              </a:extLst>
            </p:cNvPr>
            <p:cNvPicPr>
              <a:picLocks noChangeAspect="1"/>
            </p:cNvPicPr>
            <p:nvPr/>
          </p:nvPicPr>
          <p:blipFill>
            <a:blip r:embed="rId2"/>
            <a:stretch>
              <a:fillRect/>
            </a:stretch>
          </p:blipFill>
          <p:spPr>
            <a:xfrm>
              <a:off x="45307" y="833490"/>
              <a:ext cx="4238698" cy="2982788"/>
            </a:xfrm>
            <a:prstGeom prst="rect">
              <a:avLst/>
            </a:prstGeom>
          </p:spPr>
        </p:pic>
        <p:grpSp>
          <p:nvGrpSpPr>
            <p:cNvPr id="11" name="Group 10">
              <a:extLst>
                <a:ext uri="{FF2B5EF4-FFF2-40B4-BE49-F238E27FC236}">
                  <a16:creationId xmlns:a16="http://schemas.microsoft.com/office/drawing/2014/main" id="{484DD1C9-303E-0732-F1DB-CDF68955DA1B}"/>
                </a:ext>
              </a:extLst>
            </p:cNvPr>
            <p:cNvGrpSpPr/>
            <p:nvPr/>
          </p:nvGrpSpPr>
          <p:grpSpPr>
            <a:xfrm>
              <a:off x="4184632" y="833491"/>
              <a:ext cx="4959368" cy="4737113"/>
              <a:chOff x="4184632" y="833491"/>
              <a:chExt cx="4959368" cy="4737113"/>
            </a:xfrm>
          </p:grpSpPr>
          <p:sp>
            <p:nvSpPr>
              <p:cNvPr id="12" name="TextBox 11">
                <a:extLst>
                  <a:ext uri="{FF2B5EF4-FFF2-40B4-BE49-F238E27FC236}">
                    <a16:creationId xmlns:a16="http://schemas.microsoft.com/office/drawing/2014/main" id="{11B9E398-0735-43C9-B021-377B98C24E92}"/>
                  </a:ext>
                </a:extLst>
              </p:cNvPr>
              <p:cNvSpPr txBox="1"/>
              <p:nvPr/>
            </p:nvSpPr>
            <p:spPr>
              <a:xfrm>
                <a:off x="4184632" y="3816278"/>
                <a:ext cx="4959368" cy="1754326"/>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by </a:t>
                </a:r>
                <a:r>
                  <a:rPr lang="en-US" b="1" dirty="0" err="1">
                    <a:solidFill>
                      <a:schemeClr val="tx1"/>
                    </a:solidFill>
                    <a:latin typeface="Arial" panose="020B0604020202020204" pitchFamily="34" charset="0"/>
                    <a:cs typeface="Arial" panose="020B0604020202020204" pitchFamily="34" charset="0"/>
                  </a:rPr>
                  <a:t>Fz</a:t>
                </a:r>
                <a:r>
                  <a:rPr lang="en-US" b="1" dirty="0">
                    <a:solidFill>
                      <a:schemeClr val="tx1"/>
                    </a:solidFill>
                    <a:latin typeface="Arial" panose="020B0604020202020204" pitchFamily="34" charset="0"/>
                    <a:cs typeface="Arial" panose="020B0604020202020204" pitchFamily="34" charset="0"/>
                  </a:rPr>
                  <a:t> </a:t>
                </a:r>
                <a:r>
                  <a:rPr lang="en-US" b="1" dirty="0">
                    <a:solidFill>
                      <a:srgbClr val="FF0000"/>
                    </a:solidFill>
                    <a:latin typeface="Arial" panose="020B0604020202020204" pitchFamily="34" charset="0"/>
                    <a:cs typeface="Arial" panose="020B0604020202020204" pitchFamily="34" charset="0"/>
                  </a:rPr>
                  <a:t>is stable </a:t>
                </a:r>
                <a:r>
                  <a:rPr lang="en-US" b="1" dirty="0">
                    <a:solidFill>
                      <a:schemeClr val="tx1"/>
                    </a:solidFill>
                    <a:latin typeface="Arial" panose="020B0604020202020204" pitchFamily="34" charset="0"/>
                    <a:cs typeface="Arial" panose="020B0604020202020204" pitchFamily="34" charset="0"/>
                  </a:rPr>
                  <a:t>when vehicle speed </a:t>
                </a:r>
                <a:r>
                  <a:rPr lang="en-US" b="1" dirty="0">
                    <a:solidFill>
                      <a:srgbClr val="FF0000"/>
                    </a:solidFill>
                    <a:latin typeface="Arial" panose="020B0604020202020204" pitchFamily="34" charset="0"/>
                    <a:cs typeface="Arial" panose="020B0604020202020204" pitchFamily="34" charset="0"/>
                  </a:rPr>
                  <a:t>increases</a:t>
                </a:r>
              </a:p>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by FX </a:t>
                </a:r>
                <a:r>
                  <a:rPr lang="en-US" b="1" dirty="0">
                    <a:solidFill>
                      <a:srgbClr val="FF0000"/>
                    </a:solidFill>
                    <a:latin typeface="Arial" panose="020B0604020202020204" pitchFamily="34" charset="0"/>
                    <a:cs typeface="Arial" panose="020B0604020202020204" pitchFamily="34" charset="0"/>
                  </a:rPr>
                  <a:t>gradually increases </a:t>
                </a:r>
                <a:r>
                  <a:rPr lang="en-US" b="1" dirty="0">
                    <a:solidFill>
                      <a:schemeClr val="tx1"/>
                    </a:solidFill>
                    <a:latin typeface="Arial" panose="020B0604020202020204" pitchFamily="34" charset="0"/>
                    <a:cs typeface="Arial" panose="020B0604020202020204" pitchFamily="34" charset="0"/>
                  </a:rPr>
                  <a:t>while  resistance torque by FY </a:t>
                </a:r>
                <a:r>
                  <a:rPr lang="en-US" b="1" dirty="0">
                    <a:solidFill>
                      <a:srgbClr val="FF0000"/>
                    </a:solidFill>
                    <a:latin typeface="Arial" panose="020B0604020202020204" pitchFamily="34" charset="0"/>
                    <a:cs typeface="Arial" panose="020B0604020202020204" pitchFamily="34" charset="0"/>
                  </a:rPr>
                  <a:t>rapidly decreases</a:t>
                </a:r>
                <a:r>
                  <a:rPr lang="en-US" b="1" dirty="0">
                    <a:solidFill>
                      <a:schemeClr val="tx1"/>
                    </a:solidFill>
                    <a:latin typeface="Arial" panose="020B0604020202020204" pitchFamily="34" charset="0"/>
                    <a:cs typeface="Arial" panose="020B0604020202020204" pitchFamily="34" charset="0"/>
                  </a:rPr>
                  <a:t> </a:t>
                </a:r>
                <a:r>
                  <a:rPr lang="en-US" b="1" dirty="0">
                    <a:solidFill>
                      <a:srgbClr val="FF0000"/>
                    </a:solidFill>
                    <a:latin typeface="Arial" panose="020B0604020202020204" pitchFamily="34" charset="0"/>
                    <a:cs typeface="Arial" panose="020B0604020202020204" pitchFamily="34" charset="0"/>
                  </a:rPr>
                  <a:t> </a:t>
                </a:r>
                <a:r>
                  <a:rPr lang="en-US" b="1" dirty="0">
                    <a:solidFill>
                      <a:schemeClr val="tx1"/>
                    </a:solidFill>
                    <a:latin typeface="Arial" panose="020B0604020202020204" pitchFamily="34" charset="0"/>
                    <a:cs typeface="Arial" panose="020B0604020202020204" pitchFamily="34" charset="0"/>
                  </a:rPr>
                  <a:t>when vehicle </a:t>
                </a:r>
                <a:r>
                  <a:rPr lang="en-US" b="1" dirty="0" err="1">
                    <a:solidFill>
                      <a:schemeClr val="tx1"/>
                    </a:solidFill>
                    <a:latin typeface="Arial" panose="020B0604020202020204" pitchFamily="34" charset="0"/>
                    <a:cs typeface="Arial" panose="020B0604020202020204" pitchFamily="34" charset="0"/>
                  </a:rPr>
                  <a:t>vehicle</a:t>
                </a:r>
                <a:r>
                  <a:rPr lang="en-US" b="1" dirty="0">
                    <a:solidFill>
                      <a:schemeClr val="tx1"/>
                    </a:solidFill>
                    <a:latin typeface="Arial" panose="020B0604020202020204" pitchFamily="34" charset="0"/>
                    <a:cs typeface="Arial" panose="020B0604020202020204" pitchFamily="34" charset="0"/>
                  </a:rPr>
                  <a:t> </a:t>
                </a:r>
                <a:r>
                  <a:rPr lang="en-US" b="1" dirty="0">
                    <a:solidFill>
                      <a:srgbClr val="FF0000"/>
                    </a:solidFill>
                    <a:latin typeface="Arial" panose="020B0604020202020204" pitchFamily="34" charset="0"/>
                    <a:cs typeface="Arial" panose="020B0604020202020204" pitchFamily="34" charset="0"/>
                  </a:rPr>
                  <a:t>increases</a:t>
                </a:r>
              </a:p>
            </p:txBody>
          </p:sp>
          <p:pic>
            <p:nvPicPr>
              <p:cNvPr id="20" name="Picture 19">
                <a:extLst>
                  <a:ext uri="{FF2B5EF4-FFF2-40B4-BE49-F238E27FC236}">
                    <a16:creationId xmlns:a16="http://schemas.microsoft.com/office/drawing/2014/main" id="{282FEA5E-06C8-383B-7E9A-7BFB0583C1CC}"/>
                  </a:ext>
                </a:extLst>
              </p:cNvPr>
              <p:cNvPicPr>
                <a:picLocks noChangeAspect="1"/>
              </p:cNvPicPr>
              <p:nvPr/>
            </p:nvPicPr>
            <p:blipFill>
              <a:blip r:embed="rId3"/>
              <a:stretch>
                <a:fillRect/>
              </a:stretch>
            </p:blipFill>
            <p:spPr>
              <a:xfrm>
                <a:off x="4332178" y="833491"/>
                <a:ext cx="4766515" cy="2982788"/>
              </a:xfrm>
              <a:prstGeom prst="rect">
                <a:avLst/>
              </a:prstGeom>
            </p:spPr>
          </p:pic>
        </p:grpSp>
      </p:grpSp>
      <p:grpSp>
        <p:nvGrpSpPr>
          <p:cNvPr id="22" name="Group 21">
            <a:extLst>
              <a:ext uri="{FF2B5EF4-FFF2-40B4-BE49-F238E27FC236}">
                <a16:creationId xmlns:a16="http://schemas.microsoft.com/office/drawing/2014/main" id="{37005F99-E0CC-9CB3-96C8-CCD08C41A08F}"/>
              </a:ext>
            </a:extLst>
          </p:cNvPr>
          <p:cNvGrpSpPr/>
          <p:nvPr/>
        </p:nvGrpSpPr>
        <p:grpSpPr>
          <a:xfrm>
            <a:off x="724125" y="5867045"/>
            <a:ext cx="7689550" cy="674876"/>
            <a:chOff x="245477" y="5915984"/>
            <a:chExt cx="7689550" cy="674876"/>
          </a:xfrm>
        </p:grpSpPr>
        <p:sp>
          <p:nvSpPr>
            <p:cNvPr id="23" name="Arrow: Right 22">
              <a:extLst>
                <a:ext uri="{FF2B5EF4-FFF2-40B4-BE49-F238E27FC236}">
                  <a16:creationId xmlns:a16="http://schemas.microsoft.com/office/drawing/2014/main" id="{836BDF9D-81ED-4AEC-1AF4-FAE568B44562}"/>
                </a:ext>
              </a:extLst>
            </p:cNvPr>
            <p:cNvSpPr/>
            <p:nvPr/>
          </p:nvSpPr>
          <p:spPr>
            <a:xfrm>
              <a:off x="245477" y="6130776"/>
              <a:ext cx="1343983" cy="26695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1AFE4BB-F43E-265C-00FA-3B0FA7D264CC}"/>
                </a:ext>
              </a:extLst>
            </p:cNvPr>
            <p:cNvSpPr/>
            <p:nvPr/>
          </p:nvSpPr>
          <p:spPr>
            <a:xfrm>
              <a:off x="1675376" y="5915984"/>
              <a:ext cx="6259651" cy="67487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Vehicle velocity has influence on total resistance torque</a:t>
              </a:r>
            </a:p>
          </p:txBody>
        </p:sp>
      </p:grpSp>
    </p:spTree>
    <p:extLst>
      <p:ext uri="{BB962C8B-B14F-4D97-AF65-F5344CB8AC3E}">
        <p14:creationId xmlns:p14="http://schemas.microsoft.com/office/powerpoint/2010/main" val="443716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5059"/>
            <a:ext cx="3467100" cy="380873"/>
          </a:xfrm>
          <a:prstGeom prst="rect">
            <a:avLst/>
          </a:prstGeom>
          <a:noFill/>
        </p:spPr>
        <p:txBody>
          <a:bodyPr wrap="square" rtlCol="0">
            <a:spAutoFit/>
          </a:bodyPr>
          <a:lstStyle/>
          <a:p>
            <a:r>
              <a:rPr lang="vi-VN" sz="1875" b="1">
                <a:latin typeface="Calibri" panose="020F0502020204030204" pitchFamily="34" charset="0"/>
                <a:ea typeface="Calibri" panose="020F0502020204030204" pitchFamily="34" charset="0"/>
                <a:cs typeface="Calibri" panose="020F0502020204030204" pitchFamily="34" charset="0"/>
              </a:rPr>
              <a:t>4. Result and disscussion</a:t>
            </a:r>
            <a:endParaRPr lang="en-US" sz="1875" b="1">
              <a:latin typeface="Calibri" panose="020F0502020204030204" pitchFamily="34" charset="0"/>
              <a:ea typeface="Calibri" panose="020F0502020204030204" pitchFamily="34" charset="0"/>
              <a:cs typeface="Calibri" panose="020F0502020204030204" pitchFamily="34" charset="0"/>
            </a:endParaRPr>
          </a:p>
        </p:txBody>
      </p:sp>
      <p:cxnSp>
        <p:nvCxnSpPr>
          <p:cNvPr id="6" name="Straight Connector 5"/>
          <p:cNvCxnSpPr/>
          <p:nvPr/>
        </p:nvCxnSpPr>
        <p:spPr>
          <a:xfrm>
            <a:off x="0" y="46026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3183253" y="-6657"/>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20</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grpSp>
        <p:nvGrpSpPr>
          <p:cNvPr id="9" name="Group 8">
            <a:extLst>
              <a:ext uri="{FF2B5EF4-FFF2-40B4-BE49-F238E27FC236}">
                <a16:creationId xmlns:a16="http://schemas.microsoft.com/office/drawing/2014/main" id="{C6141717-28E5-ED17-7B2C-E93A9E94A9EF}"/>
              </a:ext>
            </a:extLst>
          </p:cNvPr>
          <p:cNvGrpSpPr/>
          <p:nvPr/>
        </p:nvGrpSpPr>
        <p:grpSpPr>
          <a:xfrm>
            <a:off x="941108" y="985634"/>
            <a:ext cx="7837132" cy="5326182"/>
            <a:chOff x="1796080" y="730790"/>
            <a:chExt cx="6416522" cy="4135407"/>
          </a:xfrm>
        </p:grpSpPr>
        <p:sp>
          <p:nvSpPr>
            <p:cNvPr id="2" name="TextBox 1">
              <a:extLst>
                <a:ext uri="{FF2B5EF4-FFF2-40B4-BE49-F238E27FC236}">
                  <a16:creationId xmlns:a16="http://schemas.microsoft.com/office/drawing/2014/main" id="{735083D0-17A7-C58A-BF7F-29A8F46C5A17}"/>
                </a:ext>
              </a:extLst>
            </p:cNvPr>
            <p:cNvSpPr txBox="1"/>
            <p:nvPr/>
          </p:nvSpPr>
          <p:spPr>
            <a:xfrm>
              <a:off x="1796080" y="4316573"/>
              <a:ext cx="6416522" cy="549624"/>
            </a:xfrm>
            <a:prstGeom prst="rect">
              <a:avLst/>
            </a:prstGeom>
            <a:noFill/>
          </p:spPr>
          <p:txBody>
            <a:bodyPr wrap="square" rtlCol="0">
              <a:spAutoFit/>
            </a:bodyPr>
            <a:lstStyle/>
            <a:p>
              <a:pPr algn="ctr"/>
              <a:r>
                <a:rPr lang="en-US" sz="2000" b="1" dirty="0">
                  <a:solidFill>
                    <a:schemeClr val="tx1"/>
                  </a:solidFill>
                  <a:latin typeface="Arial" panose="020B0604020202020204" pitchFamily="34" charset="0"/>
                  <a:cs typeface="Arial" panose="020B0604020202020204" pitchFamily="34" charset="0"/>
                </a:rPr>
                <a:t>Total resistance torque </a:t>
              </a:r>
              <a:r>
                <a:rPr lang="en-US" sz="2000" b="1" dirty="0">
                  <a:solidFill>
                    <a:srgbClr val="FF0000"/>
                  </a:solidFill>
                  <a:latin typeface="Arial" panose="020B0604020202020204" pitchFamily="34" charset="0"/>
                  <a:cs typeface="Arial" panose="020B0604020202020204" pitchFamily="34" charset="0"/>
                </a:rPr>
                <a:t>also decrease </a:t>
              </a:r>
              <a:r>
                <a:rPr lang="en-US" sz="2000" b="1" dirty="0">
                  <a:solidFill>
                    <a:schemeClr val="tx1"/>
                  </a:solidFill>
                  <a:latin typeface="Arial" panose="020B0604020202020204" pitchFamily="34" charset="0"/>
                  <a:cs typeface="Arial" panose="020B0604020202020204" pitchFamily="34" charset="0"/>
                </a:rPr>
                <a:t>when changing both vehicle mass and vehicle speed</a:t>
              </a:r>
              <a:endParaRPr lang="en-US" sz="2000" b="1" dirty="0">
                <a:solidFill>
                  <a:srgbClr val="FF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3024A280-41EF-2A35-75BE-BC37657A4E43}"/>
                </a:ext>
              </a:extLst>
            </p:cNvPr>
            <p:cNvPicPr>
              <a:picLocks noChangeAspect="1"/>
            </p:cNvPicPr>
            <p:nvPr/>
          </p:nvPicPr>
          <p:blipFill>
            <a:blip r:embed="rId2"/>
            <a:stretch>
              <a:fillRect/>
            </a:stretch>
          </p:blipFill>
          <p:spPr>
            <a:xfrm>
              <a:off x="1796080" y="730790"/>
              <a:ext cx="5981184" cy="3585783"/>
            </a:xfrm>
            <a:prstGeom prst="rect">
              <a:avLst/>
            </a:prstGeom>
          </p:spPr>
        </p:pic>
      </p:grpSp>
      <p:sp>
        <p:nvSpPr>
          <p:cNvPr id="10" name="TextBox 9">
            <a:extLst>
              <a:ext uri="{FF2B5EF4-FFF2-40B4-BE49-F238E27FC236}">
                <a16:creationId xmlns:a16="http://schemas.microsoft.com/office/drawing/2014/main" id="{EB8BF9F8-DF9F-BDA4-07BC-C6C28E1DCB4F}"/>
              </a:ext>
            </a:extLst>
          </p:cNvPr>
          <p:cNvSpPr txBox="1"/>
          <p:nvPr/>
        </p:nvSpPr>
        <p:spPr>
          <a:xfrm>
            <a:off x="3467099" y="55059"/>
            <a:ext cx="5145163"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4.</a:t>
            </a:r>
            <a:r>
              <a:rPr lang="en-US" sz="1875" b="1" dirty="0">
                <a:latin typeface="Arial" panose="020B0604020202020204" pitchFamily="34" charset="0"/>
                <a:ea typeface="Calibri" panose="020F0502020204030204" pitchFamily="34" charset="0"/>
                <a:cs typeface="Arial" panose="020B0604020202020204" pitchFamily="34" charset="0"/>
              </a:rPr>
              <a:t>1</a:t>
            </a:r>
            <a:r>
              <a:rPr lang="vi-VN" sz="1875" b="1" dirty="0">
                <a:latin typeface="Arial" panose="020B0604020202020204" pitchFamily="34" charset="0"/>
                <a:ea typeface="Calibri" panose="020F0502020204030204" pitchFamily="34" charset="0"/>
                <a:cs typeface="Arial" panose="020B0604020202020204" pitchFamily="34" charset="0"/>
              </a:rPr>
              <a:t> </a:t>
            </a:r>
            <a:r>
              <a:rPr lang="en-US" sz="1875" b="1" dirty="0">
                <a:latin typeface="Arial" panose="020B0604020202020204" pitchFamily="34" charset="0"/>
                <a:ea typeface="Calibri" panose="020F0502020204030204" pitchFamily="34" charset="0"/>
                <a:cs typeface="Arial" panose="020B0604020202020204" pitchFamily="34" charset="0"/>
              </a:rPr>
              <a:t>+ 4.2: Vehicle mass and vehicle speed</a:t>
            </a:r>
            <a:endParaRPr lang="vi-VN" sz="1875" b="1"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626218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24182855-84DA-625A-66E3-63C862EE0E8B}"/>
              </a:ext>
            </a:extLst>
          </p:cNvPr>
          <p:cNvPicPr>
            <a:picLocks noChangeAspect="1"/>
          </p:cNvPicPr>
          <p:nvPr/>
        </p:nvPicPr>
        <p:blipFill>
          <a:blip r:embed="rId3"/>
          <a:stretch>
            <a:fillRect/>
          </a:stretch>
        </p:blipFill>
        <p:spPr>
          <a:xfrm>
            <a:off x="5905105" y="851273"/>
            <a:ext cx="2151292" cy="2580407"/>
          </a:xfrm>
          <a:prstGeom prst="rect">
            <a:avLst/>
          </a:prstGeom>
        </p:spPr>
      </p:pic>
      <p:sp>
        <p:nvSpPr>
          <p:cNvPr id="4" name="TextBox 3"/>
          <p:cNvSpPr txBox="1"/>
          <p:nvPr/>
        </p:nvSpPr>
        <p:spPr>
          <a:xfrm>
            <a:off x="0" y="55059"/>
            <a:ext cx="3467100" cy="380873"/>
          </a:xfrm>
          <a:prstGeom prst="rect">
            <a:avLst/>
          </a:prstGeom>
          <a:noFill/>
        </p:spPr>
        <p:txBody>
          <a:bodyPr wrap="square" rtlCol="0">
            <a:spAutoFit/>
          </a:bodyPr>
          <a:lstStyle/>
          <a:p>
            <a:r>
              <a:rPr lang="vi-VN" sz="1875" b="1">
                <a:latin typeface="Calibri" panose="020F0502020204030204" pitchFamily="34" charset="0"/>
                <a:ea typeface="Calibri" panose="020F0502020204030204" pitchFamily="34" charset="0"/>
                <a:cs typeface="Calibri" panose="020F0502020204030204" pitchFamily="34" charset="0"/>
              </a:rPr>
              <a:t>4. Result and disscussion</a:t>
            </a:r>
            <a:endParaRPr lang="en-US" sz="1875" b="1">
              <a:latin typeface="Calibri" panose="020F0502020204030204" pitchFamily="34" charset="0"/>
              <a:ea typeface="Calibri" panose="020F0502020204030204" pitchFamily="34" charset="0"/>
              <a:cs typeface="Calibri" panose="020F0502020204030204" pitchFamily="34" charset="0"/>
            </a:endParaRPr>
          </a:p>
        </p:txBody>
      </p:sp>
      <p:cxnSp>
        <p:nvCxnSpPr>
          <p:cNvPr id="6" name="Straight Connector 5"/>
          <p:cNvCxnSpPr/>
          <p:nvPr/>
        </p:nvCxnSpPr>
        <p:spPr>
          <a:xfrm>
            <a:off x="0" y="46026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3183253" y="-6657"/>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21</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10" name="TextBox 9">
            <a:extLst>
              <a:ext uri="{FF2B5EF4-FFF2-40B4-BE49-F238E27FC236}">
                <a16:creationId xmlns:a16="http://schemas.microsoft.com/office/drawing/2014/main" id="{EB8BF9F8-DF9F-BDA4-07BC-C6C28E1DCB4F}"/>
              </a:ext>
            </a:extLst>
          </p:cNvPr>
          <p:cNvSpPr txBox="1"/>
          <p:nvPr/>
        </p:nvSpPr>
        <p:spPr>
          <a:xfrm>
            <a:off x="3467099" y="55059"/>
            <a:ext cx="5145163"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4.</a:t>
            </a:r>
            <a:r>
              <a:rPr lang="en-US" sz="1875" b="1" dirty="0">
                <a:latin typeface="Arial" panose="020B0604020202020204" pitchFamily="34" charset="0"/>
                <a:ea typeface="Calibri" panose="020F0502020204030204" pitchFamily="34" charset="0"/>
                <a:cs typeface="Arial" panose="020B0604020202020204" pitchFamily="34" charset="0"/>
              </a:rPr>
              <a:t>3: Wheel alignment</a:t>
            </a:r>
            <a:endParaRPr lang="vi-VN" sz="1875" b="1" dirty="0">
              <a:latin typeface="Arial" panose="020B0604020202020204" pitchFamily="34" charset="0"/>
              <a:ea typeface="Calibri" panose="020F0502020204030204" pitchFamily="34" charset="0"/>
              <a:cs typeface="Arial" panose="020B0604020202020204" pitchFamily="34" charset="0"/>
            </a:endParaRPr>
          </a:p>
        </p:txBody>
      </p:sp>
      <p:grpSp>
        <p:nvGrpSpPr>
          <p:cNvPr id="5" name="Group 4">
            <a:extLst>
              <a:ext uri="{FF2B5EF4-FFF2-40B4-BE49-F238E27FC236}">
                <a16:creationId xmlns:a16="http://schemas.microsoft.com/office/drawing/2014/main" id="{D6F0212B-6669-3B2A-0E51-541A44EF1B78}"/>
              </a:ext>
            </a:extLst>
          </p:cNvPr>
          <p:cNvGrpSpPr/>
          <p:nvPr/>
        </p:nvGrpSpPr>
        <p:grpSpPr>
          <a:xfrm>
            <a:off x="4388561" y="571398"/>
            <a:ext cx="4887189" cy="5000448"/>
            <a:chOff x="4330813" y="692331"/>
            <a:chExt cx="4887189" cy="5000448"/>
          </a:xfrm>
        </p:grpSpPr>
        <p:sp>
          <p:nvSpPr>
            <p:cNvPr id="8" name="TextBox 7">
              <a:extLst>
                <a:ext uri="{FF2B5EF4-FFF2-40B4-BE49-F238E27FC236}">
                  <a16:creationId xmlns:a16="http://schemas.microsoft.com/office/drawing/2014/main" id="{4FF75140-1AB6-320E-C459-FCC3E74DBB7B}"/>
                </a:ext>
              </a:extLst>
            </p:cNvPr>
            <p:cNvSpPr txBox="1"/>
            <p:nvPr/>
          </p:nvSpPr>
          <p:spPr>
            <a:xfrm>
              <a:off x="4330814" y="3938453"/>
              <a:ext cx="4887188" cy="1754326"/>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caused FY </a:t>
              </a:r>
              <a:r>
                <a:rPr lang="en-US" b="1" dirty="0">
                  <a:solidFill>
                    <a:srgbClr val="FF0000"/>
                  </a:solidFill>
                  <a:latin typeface="Arial" panose="020B0604020202020204" pitchFamily="34" charset="0"/>
                  <a:cs typeface="Arial" panose="020B0604020202020204" pitchFamily="34" charset="0"/>
                </a:rPr>
                <a:t>is almost stable </a:t>
              </a:r>
              <a:r>
                <a:rPr lang="en-US" b="1" dirty="0">
                  <a:solidFill>
                    <a:schemeClr val="tx1"/>
                  </a:solidFill>
                  <a:latin typeface="Arial" panose="020B0604020202020204" pitchFamily="34" charset="0"/>
                  <a:cs typeface="Arial" panose="020B0604020202020204" pitchFamily="34" charset="0"/>
                </a:rPr>
                <a:t>when Kingpin angle </a:t>
              </a:r>
              <a:r>
                <a:rPr lang="en-US" b="1" dirty="0">
                  <a:solidFill>
                    <a:srgbClr val="FF0000"/>
                  </a:solidFill>
                  <a:latin typeface="Arial" panose="020B0604020202020204" pitchFamily="34" charset="0"/>
                  <a:cs typeface="Arial" panose="020B0604020202020204" pitchFamily="34" charset="0"/>
                </a:rPr>
                <a:t>increases.</a:t>
              </a:r>
            </a:p>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caused FZ and FX </a:t>
              </a:r>
              <a:r>
                <a:rPr lang="en-US" b="1" dirty="0">
                  <a:solidFill>
                    <a:srgbClr val="FF0000"/>
                  </a:solidFill>
                  <a:latin typeface="Arial" panose="020B0604020202020204" pitchFamily="34" charset="0"/>
                  <a:cs typeface="Arial" panose="020B0604020202020204" pitchFamily="34" charset="0"/>
                </a:rPr>
                <a:t>rapidly</a:t>
              </a:r>
              <a:r>
                <a:rPr lang="en-US" b="1" dirty="0">
                  <a:solidFill>
                    <a:schemeClr val="tx1"/>
                  </a:solidFill>
                  <a:latin typeface="Arial" panose="020B0604020202020204" pitchFamily="34" charset="0"/>
                  <a:cs typeface="Arial" panose="020B0604020202020204" pitchFamily="34" charset="0"/>
                </a:rPr>
                <a:t> </a:t>
              </a:r>
              <a:r>
                <a:rPr lang="en-US" b="1" dirty="0">
                  <a:solidFill>
                    <a:srgbClr val="FF0000"/>
                  </a:solidFill>
                  <a:latin typeface="Arial" panose="020B0604020202020204" pitchFamily="34" charset="0"/>
                  <a:cs typeface="Arial" panose="020B0604020202020204" pitchFamily="34" charset="0"/>
                </a:rPr>
                <a:t>increases </a:t>
              </a:r>
              <a:r>
                <a:rPr lang="en-US" b="1" dirty="0">
                  <a:solidFill>
                    <a:schemeClr val="tx1"/>
                  </a:solidFill>
                  <a:latin typeface="Arial" panose="020B0604020202020204" pitchFamily="34" charset="0"/>
                  <a:cs typeface="Arial" panose="020B0604020202020204" pitchFamily="34" charset="0"/>
                </a:rPr>
                <a:t>when Kingpin angle </a:t>
              </a:r>
              <a:r>
                <a:rPr lang="en-US" b="1" dirty="0">
                  <a:solidFill>
                    <a:srgbClr val="FF0000"/>
                  </a:solidFill>
                  <a:latin typeface="Arial" panose="020B0604020202020204" pitchFamily="34" charset="0"/>
                  <a:cs typeface="Arial" panose="020B0604020202020204" pitchFamily="34" charset="0"/>
                </a:rPr>
                <a:t>increases.</a:t>
              </a:r>
              <a:endParaRPr lang="en-US" b="1" dirty="0">
                <a:solidFill>
                  <a:schemeClr val="tx1"/>
                </a:solidFill>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13849BD1-CDAF-792E-24DE-A7072CFA8E29}"/>
                </a:ext>
              </a:extLst>
            </p:cNvPr>
            <p:cNvPicPr>
              <a:picLocks noChangeAspect="1"/>
            </p:cNvPicPr>
            <p:nvPr/>
          </p:nvPicPr>
          <p:blipFill>
            <a:blip r:embed="rId4"/>
            <a:stretch>
              <a:fillRect/>
            </a:stretch>
          </p:blipFill>
          <p:spPr>
            <a:xfrm>
              <a:off x="4330813" y="692331"/>
              <a:ext cx="4736173" cy="3271816"/>
            </a:xfrm>
            <a:prstGeom prst="rect">
              <a:avLst/>
            </a:prstGeom>
          </p:spPr>
        </p:pic>
      </p:grpSp>
      <p:grpSp>
        <p:nvGrpSpPr>
          <p:cNvPr id="12" name="Group 11">
            <a:extLst>
              <a:ext uri="{FF2B5EF4-FFF2-40B4-BE49-F238E27FC236}">
                <a16:creationId xmlns:a16="http://schemas.microsoft.com/office/drawing/2014/main" id="{B0ECB6C1-DE90-DFAD-680A-DDD09B0D18BC}"/>
              </a:ext>
            </a:extLst>
          </p:cNvPr>
          <p:cNvGrpSpPr/>
          <p:nvPr/>
        </p:nvGrpSpPr>
        <p:grpSpPr>
          <a:xfrm>
            <a:off x="19266" y="577577"/>
            <a:ext cx="4287460" cy="4195146"/>
            <a:chOff x="49221" y="698510"/>
            <a:chExt cx="4287460" cy="4195146"/>
          </a:xfrm>
        </p:grpSpPr>
        <p:sp>
          <p:nvSpPr>
            <p:cNvPr id="20" name="TextBox 19">
              <a:extLst>
                <a:ext uri="{FF2B5EF4-FFF2-40B4-BE49-F238E27FC236}">
                  <a16:creationId xmlns:a16="http://schemas.microsoft.com/office/drawing/2014/main" id="{E02838EB-E65D-D5FE-89F2-9051460A58B9}"/>
                </a:ext>
              </a:extLst>
            </p:cNvPr>
            <p:cNvSpPr txBox="1"/>
            <p:nvPr/>
          </p:nvSpPr>
          <p:spPr>
            <a:xfrm>
              <a:off x="219570" y="3970326"/>
              <a:ext cx="3894432" cy="923330"/>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a:t>
              </a:r>
              <a:r>
                <a:rPr lang="en-US" b="1" dirty="0">
                  <a:solidFill>
                    <a:srgbClr val="FF0000"/>
                  </a:solidFill>
                  <a:latin typeface="Arial" panose="020B0604020202020204" pitchFamily="34" charset="0"/>
                  <a:cs typeface="Arial" panose="020B0604020202020204" pitchFamily="34" charset="0"/>
                </a:rPr>
                <a:t>increases </a:t>
              </a:r>
              <a:r>
                <a:rPr lang="en-US" b="1" dirty="0">
                  <a:solidFill>
                    <a:schemeClr val="tx1"/>
                  </a:solidFill>
                  <a:latin typeface="Arial" panose="020B0604020202020204" pitchFamily="34" charset="0"/>
                  <a:cs typeface="Arial" panose="020B0604020202020204" pitchFamily="34" charset="0"/>
                </a:rPr>
                <a:t>when Kingpin angle </a:t>
              </a:r>
              <a:r>
                <a:rPr lang="en-US" b="1" dirty="0">
                  <a:solidFill>
                    <a:srgbClr val="FF0000"/>
                  </a:solidFill>
                  <a:latin typeface="Arial" panose="020B0604020202020204" pitchFamily="34" charset="0"/>
                  <a:cs typeface="Arial" panose="020B0604020202020204" pitchFamily="34" charset="0"/>
                </a:rPr>
                <a:t>increases</a:t>
              </a:r>
            </a:p>
          </p:txBody>
        </p:sp>
        <p:pic>
          <p:nvPicPr>
            <p:cNvPr id="21" name="Picture 20">
              <a:extLst>
                <a:ext uri="{FF2B5EF4-FFF2-40B4-BE49-F238E27FC236}">
                  <a16:creationId xmlns:a16="http://schemas.microsoft.com/office/drawing/2014/main" id="{B7C87C52-4F74-E47C-DCDA-28B56A4C44C3}"/>
                </a:ext>
              </a:extLst>
            </p:cNvPr>
            <p:cNvPicPr>
              <a:picLocks noChangeAspect="1"/>
            </p:cNvPicPr>
            <p:nvPr/>
          </p:nvPicPr>
          <p:blipFill>
            <a:blip r:embed="rId5"/>
            <a:stretch>
              <a:fillRect/>
            </a:stretch>
          </p:blipFill>
          <p:spPr>
            <a:xfrm>
              <a:off x="49221" y="698510"/>
              <a:ext cx="4287460" cy="3271816"/>
            </a:xfrm>
            <a:prstGeom prst="rect">
              <a:avLst/>
            </a:prstGeom>
          </p:spPr>
        </p:pic>
      </p:grpSp>
      <p:sp>
        <p:nvSpPr>
          <p:cNvPr id="23" name="Oval 22">
            <a:extLst>
              <a:ext uri="{FF2B5EF4-FFF2-40B4-BE49-F238E27FC236}">
                <a16:creationId xmlns:a16="http://schemas.microsoft.com/office/drawing/2014/main" id="{C0ECE1FD-823F-930F-430E-27A579679245}"/>
              </a:ext>
            </a:extLst>
          </p:cNvPr>
          <p:cNvSpPr/>
          <p:nvPr/>
        </p:nvSpPr>
        <p:spPr>
          <a:xfrm>
            <a:off x="109460" y="5591453"/>
            <a:ext cx="2171701" cy="10454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Arial" panose="020B0604020202020204" pitchFamily="34" charset="0"/>
                <a:cs typeface="Arial" panose="020B0604020202020204" pitchFamily="34" charset="0"/>
              </a:rPr>
              <a:t>Changing in Kingpin vehicle wheel alignment</a:t>
            </a:r>
          </a:p>
        </p:txBody>
      </p:sp>
      <p:grpSp>
        <p:nvGrpSpPr>
          <p:cNvPr id="24" name="Group 23">
            <a:extLst>
              <a:ext uri="{FF2B5EF4-FFF2-40B4-BE49-F238E27FC236}">
                <a16:creationId xmlns:a16="http://schemas.microsoft.com/office/drawing/2014/main" id="{B75D959F-ABD2-49FC-0EAD-DA688F0D26A5}"/>
              </a:ext>
            </a:extLst>
          </p:cNvPr>
          <p:cNvGrpSpPr/>
          <p:nvPr/>
        </p:nvGrpSpPr>
        <p:grpSpPr>
          <a:xfrm>
            <a:off x="2344300" y="5738143"/>
            <a:ext cx="6532281" cy="674876"/>
            <a:chOff x="245477" y="5915984"/>
            <a:chExt cx="7302926" cy="674876"/>
          </a:xfrm>
        </p:grpSpPr>
        <p:sp>
          <p:nvSpPr>
            <p:cNvPr id="25" name="Arrow: Right 24">
              <a:extLst>
                <a:ext uri="{FF2B5EF4-FFF2-40B4-BE49-F238E27FC236}">
                  <a16:creationId xmlns:a16="http://schemas.microsoft.com/office/drawing/2014/main" id="{06B1A9E9-81E5-E662-90BF-9F88B169C4A3}"/>
                </a:ext>
              </a:extLst>
            </p:cNvPr>
            <p:cNvSpPr/>
            <p:nvPr/>
          </p:nvSpPr>
          <p:spPr>
            <a:xfrm>
              <a:off x="245477" y="6130776"/>
              <a:ext cx="1343983" cy="26695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AA166F3-F922-0CAF-9998-AAE67B2AC28D}"/>
                </a:ext>
              </a:extLst>
            </p:cNvPr>
            <p:cNvSpPr/>
            <p:nvPr/>
          </p:nvSpPr>
          <p:spPr>
            <a:xfrm>
              <a:off x="1675377" y="5915984"/>
              <a:ext cx="5873026" cy="67487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Kingpin angle has strong influence on total resistance torque</a:t>
              </a:r>
            </a:p>
          </p:txBody>
        </p:sp>
      </p:grpSp>
    </p:spTree>
    <p:extLst>
      <p:ext uri="{BB962C8B-B14F-4D97-AF65-F5344CB8AC3E}">
        <p14:creationId xmlns:p14="http://schemas.microsoft.com/office/powerpoint/2010/main" val="4047904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8ADA9D35-C4ED-C552-EF85-4172AA2F0D8C}"/>
              </a:ext>
            </a:extLst>
          </p:cNvPr>
          <p:cNvPicPr>
            <a:picLocks noChangeAspect="1"/>
          </p:cNvPicPr>
          <p:nvPr/>
        </p:nvPicPr>
        <p:blipFill>
          <a:blip r:embed="rId2"/>
          <a:stretch>
            <a:fillRect/>
          </a:stretch>
        </p:blipFill>
        <p:spPr>
          <a:xfrm>
            <a:off x="5086109" y="1088160"/>
            <a:ext cx="3692131" cy="2626229"/>
          </a:xfrm>
          <a:prstGeom prst="rect">
            <a:avLst/>
          </a:prstGeom>
        </p:spPr>
      </p:pic>
      <p:sp>
        <p:nvSpPr>
          <p:cNvPr id="4" name="TextBox 3"/>
          <p:cNvSpPr txBox="1"/>
          <p:nvPr/>
        </p:nvSpPr>
        <p:spPr>
          <a:xfrm>
            <a:off x="0" y="55059"/>
            <a:ext cx="3467100" cy="380873"/>
          </a:xfrm>
          <a:prstGeom prst="rect">
            <a:avLst/>
          </a:prstGeom>
          <a:noFill/>
        </p:spPr>
        <p:txBody>
          <a:bodyPr wrap="square" rtlCol="0">
            <a:spAutoFit/>
          </a:bodyPr>
          <a:lstStyle/>
          <a:p>
            <a:r>
              <a:rPr lang="vi-VN" sz="1875" b="1">
                <a:latin typeface="Calibri" panose="020F0502020204030204" pitchFamily="34" charset="0"/>
                <a:ea typeface="Calibri" panose="020F0502020204030204" pitchFamily="34" charset="0"/>
                <a:cs typeface="Calibri" panose="020F0502020204030204" pitchFamily="34" charset="0"/>
              </a:rPr>
              <a:t>4. Result and disscussion</a:t>
            </a:r>
            <a:endParaRPr lang="en-US" sz="1875" b="1">
              <a:latin typeface="Calibri" panose="020F0502020204030204" pitchFamily="34" charset="0"/>
              <a:ea typeface="Calibri" panose="020F0502020204030204" pitchFamily="34" charset="0"/>
              <a:cs typeface="Calibri" panose="020F0502020204030204" pitchFamily="34" charset="0"/>
            </a:endParaRPr>
          </a:p>
        </p:txBody>
      </p:sp>
      <p:cxnSp>
        <p:nvCxnSpPr>
          <p:cNvPr id="6" name="Straight Connector 5"/>
          <p:cNvCxnSpPr/>
          <p:nvPr/>
        </p:nvCxnSpPr>
        <p:spPr>
          <a:xfrm>
            <a:off x="0" y="46026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3183253" y="-6657"/>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a:t>2</a:t>
                </a:r>
                <a:r>
                  <a:rPr lang="en-US" sz="1350" dirty="0"/>
                  <a:t>2</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10" name="TextBox 9">
            <a:extLst>
              <a:ext uri="{FF2B5EF4-FFF2-40B4-BE49-F238E27FC236}">
                <a16:creationId xmlns:a16="http://schemas.microsoft.com/office/drawing/2014/main" id="{EB8BF9F8-DF9F-BDA4-07BC-C6C28E1DCB4F}"/>
              </a:ext>
            </a:extLst>
          </p:cNvPr>
          <p:cNvSpPr txBox="1"/>
          <p:nvPr/>
        </p:nvSpPr>
        <p:spPr>
          <a:xfrm>
            <a:off x="3467099" y="55059"/>
            <a:ext cx="5145163"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4.</a:t>
            </a:r>
            <a:r>
              <a:rPr lang="en-US" sz="1875" b="1" dirty="0">
                <a:latin typeface="Arial" panose="020B0604020202020204" pitchFamily="34" charset="0"/>
                <a:ea typeface="Calibri" panose="020F0502020204030204" pitchFamily="34" charset="0"/>
                <a:cs typeface="Arial" panose="020B0604020202020204" pitchFamily="34" charset="0"/>
              </a:rPr>
              <a:t>3: Wheel alignment</a:t>
            </a:r>
            <a:endParaRPr lang="vi-VN" sz="1875" b="1" dirty="0">
              <a:latin typeface="Arial" panose="020B0604020202020204" pitchFamily="34" charset="0"/>
              <a:ea typeface="Calibri" panose="020F0502020204030204" pitchFamily="34" charset="0"/>
              <a:cs typeface="Arial" panose="020B0604020202020204" pitchFamily="34" charset="0"/>
            </a:endParaRPr>
          </a:p>
        </p:txBody>
      </p:sp>
      <p:sp>
        <p:nvSpPr>
          <p:cNvPr id="23" name="Oval 22">
            <a:extLst>
              <a:ext uri="{FF2B5EF4-FFF2-40B4-BE49-F238E27FC236}">
                <a16:creationId xmlns:a16="http://schemas.microsoft.com/office/drawing/2014/main" id="{C0ECE1FD-823F-930F-430E-27A579679245}"/>
              </a:ext>
            </a:extLst>
          </p:cNvPr>
          <p:cNvSpPr/>
          <p:nvPr/>
        </p:nvSpPr>
        <p:spPr>
          <a:xfrm>
            <a:off x="51573" y="5602998"/>
            <a:ext cx="2171701" cy="10454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Arial" panose="020B0604020202020204" pitchFamily="34" charset="0"/>
                <a:cs typeface="Arial" panose="020B0604020202020204" pitchFamily="34" charset="0"/>
              </a:rPr>
              <a:t>Changing in Caster vehicle wheel alignment</a:t>
            </a:r>
          </a:p>
        </p:txBody>
      </p:sp>
      <p:grpSp>
        <p:nvGrpSpPr>
          <p:cNvPr id="2" name="Group 1">
            <a:extLst>
              <a:ext uri="{FF2B5EF4-FFF2-40B4-BE49-F238E27FC236}">
                <a16:creationId xmlns:a16="http://schemas.microsoft.com/office/drawing/2014/main" id="{3EA90E81-55E4-250C-1413-31EBA0F810EE}"/>
              </a:ext>
            </a:extLst>
          </p:cNvPr>
          <p:cNvGrpSpPr/>
          <p:nvPr/>
        </p:nvGrpSpPr>
        <p:grpSpPr>
          <a:xfrm>
            <a:off x="4318181" y="635395"/>
            <a:ext cx="4887188" cy="4799184"/>
            <a:chOff x="4310671" y="627852"/>
            <a:chExt cx="4887188" cy="4799184"/>
          </a:xfrm>
        </p:grpSpPr>
        <p:sp>
          <p:nvSpPr>
            <p:cNvPr id="3" name="TextBox 2">
              <a:extLst>
                <a:ext uri="{FF2B5EF4-FFF2-40B4-BE49-F238E27FC236}">
                  <a16:creationId xmlns:a16="http://schemas.microsoft.com/office/drawing/2014/main" id="{D54CB3FF-75DA-8372-5C6A-0E8E05DFF9C7}"/>
                </a:ext>
              </a:extLst>
            </p:cNvPr>
            <p:cNvSpPr txBox="1"/>
            <p:nvPr/>
          </p:nvSpPr>
          <p:spPr>
            <a:xfrm>
              <a:off x="4310671" y="3949708"/>
              <a:ext cx="4887188" cy="1477328"/>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caused FX and FZ are </a:t>
              </a:r>
              <a:r>
                <a:rPr lang="en-US" b="1" dirty="0">
                  <a:solidFill>
                    <a:srgbClr val="FF0000"/>
                  </a:solidFill>
                  <a:latin typeface="Arial" panose="020B0604020202020204" pitchFamily="34" charset="0"/>
                  <a:cs typeface="Arial" panose="020B0604020202020204" pitchFamily="34" charset="0"/>
                </a:rPr>
                <a:t>almost stable </a:t>
              </a:r>
              <a:r>
                <a:rPr lang="en-US" b="1" dirty="0">
                  <a:solidFill>
                    <a:schemeClr val="tx1"/>
                  </a:solidFill>
                  <a:latin typeface="Arial" panose="020B0604020202020204" pitchFamily="34" charset="0"/>
                  <a:cs typeface="Arial" panose="020B0604020202020204" pitchFamily="34" charset="0"/>
                </a:rPr>
                <a:t>when Caster angle </a:t>
              </a:r>
              <a:r>
                <a:rPr lang="en-US" b="1" dirty="0">
                  <a:solidFill>
                    <a:srgbClr val="FF0000"/>
                  </a:solidFill>
                  <a:latin typeface="Arial" panose="020B0604020202020204" pitchFamily="34" charset="0"/>
                  <a:cs typeface="Arial" panose="020B0604020202020204" pitchFamily="34" charset="0"/>
                </a:rPr>
                <a:t>increases.</a:t>
              </a:r>
            </a:p>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caused FY </a:t>
              </a:r>
              <a:r>
                <a:rPr lang="en-US" b="1" dirty="0">
                  <a:solidFill>
                    <a:srgbClr val="FF0000"/>
                  </a:solidFill>
                  <a:latin typeface="Arial" panose="020B0604020202020204" pitchFamily="34" charset="0"/>
                  <a:cs typeface="Arial" panose="020B0604020202020204" pitchFamily="34" charset="0"/>
                </a:rPr>
                <a:t>increase </a:t>
              </a:r>
              <a:r>
                <a:rPr lang="en-US" b="1" dirty="0">
                  <a:solidFill>
                    <a:schemeClr val="tx1"/>
                  </a:solidFill>
                  <a:latin typeface="Arial" panose="020B0604020202020204" pitchFamily="34" charset="0"/>
                  <a:cs typeface="Arial" panose="020B0604020202020204" pitchFamily="34" charset="0"/>
                </a:rPr>
                <a:t>when Caster angle </a:t>
              </a:r>
              <a:r>
                <a:rPr lang="en-US" b="1" dirty="0">
                  <a:solidFill>
                    <a:srgbClr val="FF0000"/>
                  </a:solidFill>
                  <a:latin typeface="Arial" panose="020B0604020202020204" pitchFamily="34" charset="0"/>
                  <a:cs typeface="Arial" panose="020B0604020202020204" pitchFamily="34" charset="0"/>
                </a:rPr>
                <a:t>increases.</a:t>
              </a:r>
              <a:endParaRPr lang="en-US" b="1" dirty="0">
                <a:solidFill>
                  <a:schemeClr val="tx1"/>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25C460CF-6B44-DA9C-E3E1-FDF26262F52B}"/>
                </a:ext>
              </a:extLst>
            </p:cNvPr>
            <p:cNvPicPr>
              <a:picLocks noChangeAspect="1"/>
            </p:cNvPicPr>
            <p:nvPr/>
          </p:nvPicPr>
          <p:blipFill rotWithShape="1">
            <a:blip r:embed="rId3"/>
            <a:srcRect l="1491" t="911" r="-1491" b="-911"/>
            <a:stretch/>
          </p:blipFill>
          <p:spPr>
            <a:xfrm>
              <a:off x="4416018" y="627852"/>
              <a:ext cx="4781841" cy="3384717"/>
            </a:xfrm>
            <a:prstGeom prst="rect">
              <a:avLst/>
            </a:prstGeom>
          </p:spPr>
        </p:pic>
      </p:grpSp>
      <p:grpSp>
        <p:nvGrpSpPr>
          <p:cNvPr id="24" name="Group 23">
            <a:extLst>
              <a:ext uri="{FF2B5EF4-FFF2-40B4-BE49-F238E27FC236}">
                <a16:creationId xmlns:a16="http://schemas.microsoft.com/office/drawing/2014/main" id="{0A657B59-4393-7868-79DC-509942811959}"/>
              </a:ext>
            </a:extLst>
          </p:cNvPr>
          <p:cNvGrpSpPr/>
          <p:nvPr/>
        </p:nvGrpSpPr>
        <p:grpSpPr>
          <a:xfrm>
            <a:off x="69558" y="635395"/>
            <a:ext cx="4307432" cy="4259520"/>
            <a:chOff x="44533" y="679266"/>
            <a:chExt cx="4307432" cy="4259520"/>
          </a:xfrm>
        </p:grpSpPr>
        <p:sp>
          <p:nvSpPr>
            <p:cNvPr id="25" name="TextBox 24">
              <a:extLst>
                <a:ext uri="{FF2B5EF4-FFF2-40B4-BE49-F238E27FC236}">
                  <a16:creationId xmlns:a16="http://schemas.microsoft.com/office/drawing/2014/main" id="{71C07999-C473-48D4-513F-C1DFC17FABFD}"/>
                </a:ext>
              </a:extLst>
            </p:cNvPr>
            <p:cNvSpPr txBox="1"/>
            <p:nvPr/>
          </p:nvSpPr>
          <p:spPr>
            <a:xfrm>
              <a:off x="222991" y="4015456"/>
              <a:ext cx="3578839" cy="923330"/>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a:t>
              </a:r>
              <a:r>
                <a:rPr lang="en-US" b="1" dirty="0">
                  <a:solidFill>
                    <a:srgbClr val="FF0000"/>
                  </a:solidFill>
                  <a:latin typeface="Arial" panose="020B0604020202020204" pitchFamily="34" charset="0"/>
                  <a:cs typeface="Arial" panose="020B0604020202020204" pitchFamily="34" charset="0"/>
                </a:rPr>
                <a:t>increases </a:t>
              </a:r>
              <a:r>
                <a:rPr lang="en-US" b="1" dirty="0">
                  <a:solidFill>
                    <a:schemeClr val="tx1"/>
                  </a:solidFill>
                  <a:latin typeface="Arial" panose="020B0604020202020204" pitchFamily="34" charset="0"/>
                  <a:cs typeface="Arial" panose="020B0604020202020204" pitchFamily="34" charset="0"/>
                </a:rPr>
                <a:t>when Caster angle </a:t>
              </a:r>
              <a:r>
                <a:rPr lang="en-US" b="1" dirty="0">
                  <a:solidFill>
                    <a:srgbClr val="FF0000"/>
                  </a:solidFill>
                  <a:latin typeface="Arial" panose="020B0604020202020204" pitchFamily="34" charset="0"/>
                  <a:cs typeface="Arial" panose="020B0604020202020204" pitchFamily="34" charset="0"/>
                </a:rPr>
                <a:t>increases</a:t>
              </a:r>
            </a:p>
          </p:txBody>
        </p:sp>
        <p:pic>
          <p:nvPicPr>
            <p:cNvPr id="26" name="Picture 25">
              <a:extLst>
                <a:ext uri="{FF2B5EF4-FFF2-40B4-BE49-F238E27FC236}">
                  <a16:creationId xmlns:a16="http://schemas.microsoft.com/office/drawing/2014/main" id="{B7A9AEC4-5C50-7694-A799-80E7ACDDF175}"/>
                </a:ext>
              </a:extLst>
            </p:cNvPr>
            <p:cNvPicPr>
              <a:picLocks noChangeAspect="1"/>
            </p:cNvPicPr>
            <p:nvPr/>
          </p:nvPicPr>
          <p:blipFill>
            <a:blip r:embed="rId4"/>
            <a:stretch>
              <a:fillRect/>
            </a:stretch>
          </p:blipFill>
          <p:spPr>
            <a:xfrm>
              <a:off x="44533" y="679266"/>
              <a:ext cx="4307432" cy="3336190"/>
            </a:xfrm>
            <a:prstGeom prst="rect">
              <a:avLst/>
            </a:prstGeom>
            <a:ln>
              <a:solidFill>
                <a:schemeClr val="tx1"/>
              </a:solidFill>
            </a:ln>
          </p:spPr>
        </p:pic>
      </p:grpSp>
      <p:grpSp>
        <p:nvGrpSpPr>
          <p:cNvPr id="28" name="Group 27">
            <a:extLst>
              <a:ext uri="{FF2B5EF4-FFF2-40B4-BE49-F238E27FC236}">
                <a16:creationId xmlns:a16="http://schemas.microsoft.com/office/drawing/2014/main" id="{BE305ED2-C0B9-60CF-A1B7-DD513DF5F356}"/>
              </a:ext>
            </a:extLst>
          </p:cNvPr>
          <p:cNvGrpSpPr/>
          <p:nvPr/>
        </p:nvGrpSpPr>
        <p:grpSpPr>
          <a:xfrm>
            <a:off x="2252869" y="5771323"/>
            <a:ext cx="6839558" cy="674876"/>
            <a:chOff x="245477" y="5915984"/>
            <a:chExt cx="7302926" cy="674876"/>
          </a:xfrm>
        </p:grpSpPr>
        <p:sp>
          <p:nvSpPr>
            <p:cNvPr id="29" name="Arrow: Right 28">
              <a:extLst>
                <a:ext uri="{FF2B5EF4-FFF2-40B4-BE49-F238E27FC236}">
                  <a16:creationId xmlns:a16="http://schemas.microsoft.com/office/drawing/2014/main" id="{7BEF6B99-8946-8C03-FB7A-396A8D3F0E38}"/>
                </a:ext>
              </a:extLst>
            </p:cNvPr>
            <p:cNvSpPr/>
            <p:nvPr/>
          </p:nvSpPr>
          <p:spPr>
            <a:xfrm>
              <a:off x="245477" y="6130776"/>
              <a:ext cx="1343983" cy="26695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7A0D4CC-6E34-F758-341E-DFE1074F6E3B}"/>
                </a:ext>
              </a:extLst>
            </p:cNvPr>
            <p:cNvSpPr/>
            <p:nvPr/>
          </p:nvSpPr>
          <p:spPr>
            <a:xfrm>
              <a:off x="1675377" y="5915984"/>
              <a:ext cx="5873026" cy="67487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Caster angle has slight effect on total resistance torque</a:t>
              </a:r>
            </a:p>
          </p:txBody>
        </p:sp>
      </p:grpSp>
    </p:spTree>
    <p:extLst>
      <p:ext uri="{BB962C8B-B14F-4D97-AF65-F5344CB8AC3E}">
        <p14:creationId xmlns:p14="http://schemas.microsoft.com/office/powerpoint/2010/main" val="1254228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653AA3B0-5DBC-3803-F0DD-327855188FB6}"/>
              </a:ext>
            </a:extLst>
          </p:cNvPr>
          <p:cNvPicPr>
            <a:picLocks noChangeAspect="1"/>
          </p:cNvPicPr>
          <p:nvPr/>
        </p:nvPicPr>
        <p:blipFill>
          <a:blip r:embed="rId2"/>
          <a:stretch>
            <a:fillRect/>
          </a:stretch>
        </p:blipFill>
        <p:spPr>
          <a:xfrm>
            <a:off x="5646532" y="783414"/>
            <a:ext cx="2437870" cy="2432885"/>
          </a:xfrm>
          <a:prstGeom prst="rect">
            <a:avLst/>
          </a:prstGeom>
        </p:spPr>
      </p:pic>
      <p:sp>
        <p:nvSpPr>
          <p:cNvPr id="4" name="TextBox 3"/>
          <p:cNvSpPr txBox="1"/>
          <p:nvPr/>
        </p:nvSpPr>
        <p:spPr>
          <a:xfrm>
            <a:off x="0" y="55059"/>
            <a:ext cx="3467100" cy="380873"/>
          </a:xfrm>
          <a:prstGeom prst="rect">
            <a:avLst/>
          </a:prstGeom>
          <a:noFill/>
        </p:spPr>
        <p:txBody>
          <a:bodyPr wrap="square" rtlCol="0">
            <a:spAutoFit/>
          </a:bodyPr>
          <a:lstStyle/>
          <a:p>
            <a:r>
              <a:rPr lang="vi-VN" sz="1875" b="1">
                <a:latin typeface="Calibri" panose="020F0502020204030204" pitchFamily="34" charset="0"/>
                <a:ea typeface="Calibri" panose="020F0502020204030204" pitchFamily="34" charset="0"/>
                <a:cs typeface="Calibri" panose="020F0502020204030204" pitchFamily="34" charset="0"/>
              </a:rPr>
              <a:t>4. Result and disscussion</a:t>
            </a:r>
            <a:endParaRPr lang="en-US" sz="1875" b="1">
              <a:latin typeface="Calibri" panose="020F0502020204030204" pitchFamily="34" charset="0"/>
              <a:ea typeface="Calibri" panose="020F0502020204030204" pitchFamily="34" charset="0"/>
              <a:cs typeface="Calibri" panose="020F0502020204030204" pitchFamily="34" charset="0"/>
            </a:endParaRPr>
          </a:p>
        </p:txBody>
      </p:sp>
      <p:cxnSp>
        <p:nvCxnSpPr>
          <p:cNvPr id="6" name="Straight Connector 5"/>
          <p:cNvCxnSpPr/>
          <p:nvPr/>
        </p:nvCxnSpPr>
        <p:spPr>
          <a:xfrm>
            <a:off x="0" y="46026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3183253" y="-6657"/>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23</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10" name="TextBox 9">
            <a:extLst>
              <a:ext uri="{FF2B5EF4-FFF2-40B4-BE49-F238E27FC236}">
                <a16:creationId xmlns:a16="http://schemas.microsoft.com/office/drawing/2014/main" id="{EB8BF9F8-DF9F-BDA4-07BC-C6C28E1DCB4F}"/>
              </a:ext>
            </a:extLst>
          </p:cNvPr>
          <p:cNvSpPr txBox="1"/>
          <p:nvPr/>
        </p:nvSpPr>
        <p:spPr>
          <a:xfrm>
            <a:off x="3467099" y="55059"/>
            <a:ext cx="5145163"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4.</a:t>
            </a:r>
            <a:r>
              <a:rPr lang="en-US" sz="1875" b="1" dirty="0">
                <a:latin typeface="Arial" panose="020B0604020202020204" pitchFamily="34" charset="0"/>
                <a:ea typeface="Calibri" panose="020F0502020204030204" pitchFamily="34" charset="0"/>
                <a:cs typeface="Arial" panose="020B0604020202020204" pitchFamily="34" charset="0"/>
              </a:rPr>
              <a:t>3: Wheel alignment</a:t>
            </a:r>
            <a:endParaRPr lang="vi-VN" sz="1875" b="1" dirty="0">
              <a:latin typeface="Arial" panose="020B0604020202020204" pitchFamily="34" charset="0"/>
              <a:ea typeface="Calibri" panose="020F0502020204030204" pitchFamily="34" charset="0"/>
              <a:cs typeface="Arial" panose="020B0604020202020204" pitchFamily="34" charset="0"/>
            </a:endParaRPr>
          </a:p>
        </p:txBody>
      </p:sp>
      <p:sp>
        <p:nvSpPr>
          <p:cNvPr id="23" name="Oval 22">
            <a:extLst>
              <a:ext uri="{FF2B5EF4-FFF2-40B4-BE49-F238E27FC236}">
                <a16:creationId xmlns:a16="http://schemas.microsoft.com/office/drawing/2014/main" id="{C0ECE1FD-823F-930F-430E-27A579679245}"/>
              </a:ext>
            </a:extLst>
          </p:cNvPr>
          <p:cNvSpPr/>
          <p:nvPr/>
        </p:nvSpPr>
        <p:spPr>
          <a:xfrm>
            <a:off x="55808" y="5602998"/>
            <a:ext cx="2171701" cy="10454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Arial" panose="020B0604020202020204" pitchFamily="34" charset="0"/>
                <a:cs typeface="Arial" panose="020B0604020202020204" pitchFamily="34" charset="0"/>
              </a:rPr>
              <a:t>Changing in Camber vehicle wheel alignment</a:t>
            </a:r>
          </a:p>
        </p:txBody>
      </p:sp>
      <p:grpSp>
        <p:nvGrpSpPr>
          <p:cNvPr id="2" name="Group 1">
            <a:extLst>
              <a:ext uri="{FF2B5EF4-FFF2-40B4-BE49-F238E27FC236}">
                <a16:creationId xmlns:a16="http://schemas.microsoft.com/office/drawing/2014/main" id="{C5E43A1B-9456-DF63-942B-3D13823267EB}"/>
              </a:ext>
            </a:extLst>
          </p:cNvPr>
          <p:cNvGrpSpPr/>
          <p:nvPr/>
        </p:nvGrpSpPr>
        <p:grpSpPr>
          <a:xfrm>
            <a:off x="55808" y="639268"/>
            <a:ext cx="4181480" cy="3630408"/>
            <a:chOff x="47290" y="833490"/>
            <a:chExt cx="4181480" cy="3630408"/>
          </a:xfrm>
        </p:grpSpPr>
        <p:sp>
          <p:nvSpPr>
            <p:cNvPr id="3" name="TextBox 2">
              <a:extLst>
                <a:ext uri="{FF2B5EF4-FFF2-40B4-BE49-F238E27FC236}">
                  <a16:creationId xmlns:a16="http://schemas.microsoft.com/office/drawing/2014/main" id="{CEA772AE-E258-0066-DC14-6C1F1D2D856F}"/>
                </a:ext>
              </a:extLst>
            </p:cNvPr>
            <p:cNvSpPr txBox="1"/>
            <p:nvPr/>
          </p:nvSpPr>
          <p:spPr>
            <a:xfrm>
              <a:off x="106601" y="3817567"/>
              <a:ext cx="4122169" cy="646331"/>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a:t>
              </a:r>
              <a:r>
                <a:rPr lang="en-US" b="1" dirty="0">
                  <a:solidFill>
                    <a:srgbClr val="FF0000"/>
                  </a:solidFill>
                  <a:latin typeface="Arial" panose="020B0604020202020204" pitchFamily="34" charset="0"/>
                  <a:cs typeface="Arial" panose="020B0604020202020204" pitchFamily="34" charset="0"/>
                </a:rPr>
                <a:t>increases </a:t>
              </a:r>
              <a:r>
                <a:rPr lang="en-US" b="1" dirty="0">
                  <a:solidFill>
                    <a:schemeClr val="tx1"/>
                  </a:solidFill>
                  <a:latin typeface="Arial" panose="020B0604020202020204" pitchFamily="34" charset="0"/>
                  <a:cs typeface="Arial" panose="020B0604020202020204" pitchFamily="34" charset="0"/>
                </a:rPr>
                <a:t>when Camber angle </a:t>
              </a:r>
              <a:r>
                <a:rPr lang="en-US" b="1" dirty="0">
                  <a:solidFill>
                    <a:srgbClr val="FF0000"/>
                  </a:solidFill>
                  <a:latin typeface="Arial" panose="020B0604020202020204" pitchFamily="34" charset="0"/>
                  <a:cs typeface="Arial" panose="020B0604020202020204" pitchFamily="34" charset="0"/>
                </a:rPr>
                <a:t>increases.</a:t>
              </a:r>
            </a:p>
          </p:txBody>
        </p:sp>
        <p:pic>
          <p:nvPicPr>
            <p:cNvPr id="9" name="Picture 8">
              <a:extLst>
                <a:ext uri="{FF2B5EF4-FFF2-40B4-BE49-F238E27FC236}">
                  <a16:creationId xmlns:a16="http://schemas.microsoft.com/office/drawing/2014/main" id="{14F139A0-7428-445B-F4A2-E1CB5B59598C}"/>
                </a:ext>
              </a:extLst>
            </p:cNvPr>
            <p:cNvPicPr>
              <a:picLocks noChangeAspect="1"/>
            </p:cNvPicPr>
            <p:nvPr/>
          </p:nvPicPr>
          <p:blipFill>
            <a:blip r:embed="rId3"/>
            <a:stretch>
              <a:fillRect/>
            </a:stretch>
          </p:blipFill>
          <p:spPr>
            <a:xfrm>
              <a:off x="47290" y="833490"/>
              <a:ext cx="4150710" cy="2962288"/>
            </a:xfrm>
            <a:prstGeom prst="rect">
              <a:avLst/>
            </a:prstGeom>
          </p:spPr>
        </p:pic>
      </p:grpSp>
      <p:grpSp>
        <p:nvGrpSpPr>
          <p:cNvPr id="24" name="Group 23">
            <a:extLst>
              <a:ext uri="{FF2B5EF4-FFF2-40B4-BE49-F238E27FC236}">
                <a16:creationId xmlns:a16="http://schemas.microsoft.com/office/drawing/2014/main" id="{96E084C3-E320-BFB9-4EBD-6A528F86D0B1}"/>
              </a:ext>
            </a:extLst>
          </p:cNvPr>
          <p:cNvGrpSpPr/>
          <p:nvPr/>
        </p:nvGrpSpPr>
        <p:grpSpPr>
          <a:xfrm>
            <a:off x="4237288" y="639268"/>
            <a:ext cx="4934331" cy="4742571"/>
            <a:chOff x="4209669" y="889879"/>
            <a:chExt cx="4934331" cy="4742571"/>
          </a:xfrm>
        </p:grpSpPr>
        <p:sp>
          <p:nvSpPr>
            <p:cNvPr id="25" name="TextBox 24">
              <a:extLst>
                <a:ext uri="{FF2B5EF4-FFF2-40B4-BE49-F238E27FC236}">
                  <a16:creationId xmlns:a16="http://schemas.microsoft.com/office/drawing/2014/main" id="{D43D8F04-45E3-CB66-3ECC-10054EBC2B05}"/>
                </a:ext>
              </a:extLst>
            </p:cNvPr>
            <p:cNvSpPr txBox="1"/>
            <p:nvPr/>
          </p:nvSpPr>
          <p:spPr>
            <a:xfrm>
              <a:off x="4256812" y="3878124"/>
              <a:ext cx="4887188" cy="1754326"/>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Total resistance torque caused FZ is </a:t>
              </a:r>
              <a:r>
                <a:rPr lang="en-US" b="1" dirty="0">
                  <a:solidFill>
                    <a:srgbClr val="FF0000"/>
                  </a:solidFill>
                  <a:latin typeface="Arial" panose="020B0604020202020204" pitchFamily="34" charset="0"/>
                  <a:cs typeface="Arial" panose="020B0604020202020204" pitchFamily="34" charset="0"/>
                </a:rPr>
                <a:t>constant </a:t>
              </a:r>
              <a:r>
                <a:rPr lang="en-US" b="1" dirty="0">
                  <a:solidFill>
                    <a:schemeClr val="tx1"/>
                  </a:solidFill>
                  <a:latin typeface="Arial" panose="020B0604020202020204" pitchFamily="34" charset="0"/>
                  <a:cs typeface="Arial" panose="020B0604020202020204" pitchFamily="34" charset="0"/>
                </a:rPr>
                <a:t>when Camber angle </a:t>
              </a:r>
              <a:r>
                <a:rPr lang="en-US" b="1" dirty="0">
                  <a:solidFill>
                    <a:srgbClr val="FF0000"/>
                  </a:solidFill>
                  <a:latin typeface="Arial" panose="020B0604020202020204" pitchFamily="34" charset="0"/>
                  <a:cs typeface="Arial" panose="020B0604020202020204" pitchFamily="34" charset="0"/>
                </a:rPr>
                <a:t>increases.</a:t>
              </a:r>
            </a:p>
            <a:p>
              <a:pPr marL="285750" indent="-285750">
                <a:buFont typeface="Arial" panose="020B0604020202020204" pitchFamily="34" charset="0"/>
                <a:buChar char="•"/>
              </a:pPr>
              <a:r>
                <a:rPr lang="en-US" b="1" dirty="0">
                  <a:solidFill>
                    <a:schemeClr val="tx1"/>
                  </a:solidFill>
                  <a:latin typeface="Arial" panose="020B0604020202020204" pitchFamily="34" charset="0"/>
                  <a:cs typeface="Arial" panose="020B0604020202020204" pitchFamily="34" charset="0"/>
                </a:rPr>
                <a:t>While total resistance torque caused FY </a:t>
              </a:r>
              <a:r>
                <a:rPr lang="en-US" b="1" dirty="0">
                  <a:solidFill>
                    <a:srgbClr val="FF0000"/>
                  </a:solidFill>
                  <a:latin typeface="Arial" panose="020B0604020202020204" pitchFamily="34" charset="0"/>
                  <a:cs typeface="Arial" panose="020B0604020202020204" pitchFamily="34" charset="0"/>
                </a:rPr>
                <a:t>rapidly</a:t>
              </a:r>
              <a:r>
                <a:rPr lang="en-US" b="1" dirty="0">
                  <a:solidFill>
                    <a:schemeClr val="tx1"/>
                  </a:solidFill>
                  <a:latin typeface="Arial" panose="020B0604020202020204" pitchFamily="34" charset="0"/>
                  <a:cs typeface="Arial" panose="020B0604020202020204" pitchFamily="34" charset="0"/>
                </a:rPr>
                <a:t> </a:t>
              </a:r>
              <a:r>
                <a:rPr lang="en-US" b="1" dirty="0">
                  <a:solidFill>
                    <a:srgbClr val="FF0000"/>
                  </a:solidFill>
                  <a:latin typeface="Arial" panose="020B0604020202020204" pitchFamily="34" charset="0"/>
                  <a:cs typeface="Arial" panose="020B0604020202020204" pitchFamily="34" charset="0"/>
                </a:rPr>
                <a:t>increases, </a:t>
              </a:r>
              <a:r>
                <a:rPr lang="en-US" b="1" dirty="0">
                  <a:solidFill>
                    <a:schemeClr val="tx1"/>
                  </a:solidFill>
                  <a:latin typeface="Arial" panose="020B0604020202020204" pitchFamily="34" charset="0"/>
                  <a:cs typeface="Arial" panose="020B0604020202020204" pitchFamily="34" charset="0"/>
                </a:rPr>
                <a:t>the total resistance torque caused by FX </a:t>
              </a:r>
              <a:r>
                <a:rPr lang="en-US" b="1" dirty="0">
                  <a:solidFill>
                    <a:srgbClr val="FF0000"/>
                  </a:solidFill>
                  <a:latin typeface="Arial" panose="020B0604020202020204" pitchFamily="34" charset="0"/>
                  <a:cs typeface="Arial" panose="020B0604020202020204" pitchFamily="34" charset="0"/>
                </a:rPr>
                <a:t>quickly decreases </a:t>
              </a:r>
              <a:r>
                <a:rPr lang="en-US" b="1" dirty="0">
                  <a:solidFill>
                    <a:schemeClr val="tx1"/>
                  </a:solidFill>
                  <a:latin typeface="Arial" panose="020B0604020202020204" pitchFamily="34" charset="0"/>
                  <a:cs typeface="Arial" panose="020B0604020202020204" pitchFamily="34" charset="0"/>
                </a:rPr>
                <a:t>when Camber angle </a:t>
              </a:r>
              <a:r>
                <a:rPr lang="en-US" b="1" dirty="0">
                  <a:solidFill>
                    <a:srgbClr val="FF0000"/>
                  </a:solidFill>
                  <a:latin typeface="Arial" panose="020B0604020202020204" pitchFamily="34" charset="0"/>
                  <a:cs typeface="Arial" panose="020B0604020202020204" pitchFamily="34" charset="0"/>
                </a:rPr>
                <a:t>increases.</a:t>
              </a:r>
              <a:endParaRPr lang="en-US" b="1" dirty="0">
                <a:solidFill>
                  <a:schemeClr val="tx1"/>
                </a:solidFill>
                <a:latin typeface="Arial" panose="020B0604020202020204" pitchFamily="34" charset="0"/>
                <a:cs typeface="Arial" panose="020B0604020202020204" pitchFamily="34" charset="0"/>
              </a:endParaRPr>
            </a:p>
          </p:txBody>
        </p:sp>
        <p:pic>
          <p:nvPicPr>
            <p:cNvPr id="26" name="Picture 25">
              <a:extLst>
                <a:ext uri="{FF2B5EF4-FFF2-40B4-BE49-F238E27FC236}">
                  <a16:creationId xmlns:a16="http://schemas.microsoft.com/office/drawing/2014/main" id="{2E54AA9B-48B4-00F6-3C89-9797F21548D1}"/>
                </a:ext>
              </a:extLst>
            </p:cNvPr>
            <p:cNvPicPr>
              <a:picLocks noChangeAspect="1"/>
            </p:cNvPicPr>
            <p:nvPr/>
          </p:nvPicPr>
          <p:blipFill>
            <a:blip r:embed="rId4"/>
            <a:stretch>
              <a:fillRect/>
            </a:stretch>
          </p:blipFill>
          <p:spPr>
            <a:xfrm>
              <a:off x="4209669" y="889879"/>
              <a:ext cx="4887041" cy="2962288"/>
            </a:xfrm>
            <a:prstGeom prst="rect">
              <a:avLst/>
            </a:prstGeom>
          </p:spPr>
        </p:pic>
      </p:grpSp>
      <p:grpSp>
        <p:nvGrpSpPr>
          <p:cNvPr id="28" name="Group 27">
            <a:extLst>
              <a:ext uri="{FF2B5EF4-FFF2-40B4-BE49-F238E27FC236}">
                <a16:creationId xmlns:a16="http://schemas.microsoft.com/office/drawing/2014/main" id="{90FB47B6-FE78-E00D-B076-FEDFE15CEBD4}"/>
              </a:ext>
            </a:extLst>
          </p:cNvPr>
          <p:cNvGrpSpPr/>
          <p:nvPr/>
        </p:nvGrpSpPr>
        <p:grpSpPr>
          <a:xfrm>
            <a:off x="2312047" y="5737148"/>
            <a:ext cx="6649073" cy="674876"/>
            <a:chOff x="245477" y="5915984"/>
            <a:chExt cx="7302926" cy="674876"/>
          </a:xfrm>
        </p:grpSpPr>
        <p:sp>
          <p:nvSpPr>
            <p:cNvPr id="29" name="Arrow: Right 28">
              <a:extLst>
                <a:ext uri="{FF2B5EF4-FFF2-40B4-BE49-F238E27FC236}">
                  <a16:creationId xmlns:a16="http://schemas.microsoft.com/office/drawing/2014/main" id="{1657173A-8624-B6F8-60AE-A220FDC38992}"/>
                </a:ext>
              </a:extLst>
            </p:cNvPr>
            <p:cNvSpPr/>
            <p:nvPr/>
          </p:nvSpPr>
          <p:spPr>
            <a:xfrm>
              <a:off x="245477" y="6130776"/>
              <a:ext cx="1343983" cy="26695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7FA23D74-FEA8-63F3-6C9B-C7574713CF00}"/>
                </a:ext>
              </a:extLst>
            </p:cNvPr>
            <p:cNvSpPr/>
            <p:nvPr/>
          </p:nvSpPr>
          <p:spPr>
            <a:xfrm>
              <a:off x="1675377" y="5915984"/>
              <a:ext cx="5873026" cy="67487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Camber angle has impact on total resistance torque</a:t>
              </a:r>
            </a:p>
          </p:txBody>
        </p:sp>
      </p:grpSp>
    </p:spTree>
    <p:extLst>
      <p:ext uri="{BB962C8B-B14F-4D97-AF65-F5344CB8AC3E}">
        <p14:creationId xmlns:p14="http://schemas.microsoft.com/office/powerpoint/2010/main" val="4228207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5059"/>
            <a:ext cx="3467100" cy="380873"/>
          </a:xfrm>
          <a:prstGeom prst="rect">
            <a:avLst/>
          </a:prstGeom>
          <a:noFill/>
        </p:spPr>
        <p:txBody>
          <a:bodyPr wrap="square" rtlCol="0">
            <a:spAutoFit/>
          </a:bodyPr>
          <a:lstStyle/>
          <a:p>
            <a:r>
              <a:rPr lang="vi-VN" sz="1875" b="1">
                <a:latin typeface="Calibri" panose="020F0502020204030204" pitchFamily="34" charset="0"/>
                <a:ea typeface="Calibri" panose="020F0502020204030204" pitchFamily="34" charset="0"/>
                <a:cs typeface="Calibri" panose="020F0502020204030204" pitchFamily="34" charset="0"/>
              </a:rPr>
              <a:t>4. Result and disscussion</a:t>
            </a:r>
            <a:endParaRPr lang="en-US" sz="1875" b="1">
              <a:latin typeface="Calibri" panose="020F0502020204030204" pitchFamily="34" charset="0"/>
              <a:ea typeface="Calibri" panose="020F0502020204030204" pitchFamily="34" charset="0"/>
              <a:cs typeface="Calibri" panose="020F0502020204030204" pitchFamily="34" charset="0"/>
            </a:endParaRPr>
          </a:p>
        </p:txBody>
      </p:sp>
      <p:cxnSp>
        <p:nvCxnSpPr>
          <p:cNvPr id="6" name="Straight Connector 5"/>
          <p:cNvCxnSpPr/>
          <p:nvPr/>
        </p:nvCxnSpPr>
        <p:spPr>
          <a:xfrm>
            <a:off x="0" y="46026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3183253" y="-6657"/>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24</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10" name="TextBox 9">
            <a:extLst>
              <a:ext uri="{FF2B5EF4-FFF2-40B4-BE49-F238E27FC236}">
                <a16:creationId xmlns:a16="http://schemas.microsoft.com/office/drawing/2014/main" id="{EB8BF9F8-DF9F-BDA4-07BC-C6C28E1DCB4F}"/>
              </a:ext>
            </a:extLst>
          </p:cNvPr>
          <p:cNvSpPr txBox="1"/>
          <p:nvPr/>
        </p:nvSpPr>
        <p:spPr>
          <a:xfrm>
            <a:off x="3467099" y="55059"/>
            <a:ext cx="5145163"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4.</a:t>
            </a:r>
            <a:r>
              <a:rPr lang="en-US" sz="1875" b="1" dirty="0">
                <a:latin typeface="Arial" panose="020B0604020202020204" pitchFamily="34" charset="0"/>
                <a:ea typeface="Calibri" panose="020F0502020204030204" pitchFamily="34" charset="0"/>
                <a:cs typeface="Arial" panose="020B0604020202020204" pitchFamily="34" charset="0"/>
              </a:rPr>
              <a:t>4 Steering wheel angle</a:t>
            </a:r>
            <a:endParaRPr lang="vi-VN" sz="1875" b="1" dirty="0">
              <a:latin typeface="Arial" panose="020B0604020202020204" pitchFamily="34" charset="0"/>
              <a:ea typeface="Calibri" panose="020F0502020204030204" pitchFamily="34" charset="0"/>
              <a:cs typeface="Arial" panose="020B0604020202020204" pitchFamily="34" charset="0"/>
            </a:endParaRPr>
          </a:p>
        </p:txBody>
      </p:sp>
      <p:sp>
        <p:nvSpPr>
          <p:cNvPr id="8" name="TextBox 7">
            <a:extLst>
              <a:ext uri="{FF2B5EF4-FFF2-40B4-BE49-F238E27FC236}">
                <a16:creationId xmlns:a16="http://schemas.microsoft.com/office/drawing/2014/main" id="{DA0EFF70-B428-AFDC-817A-BA5545359EEB}"/>
              </a:ext>
            </a:extLst>
          </p:cNvPr>
          <p:cNvSpPr txBox="1"/>
          <p:nvPr/>
        </p:nvSpPr>
        <p:spPr>
          <a:xfrm>
            <a:off x="1056109" y="5400673"/>
            <a:ext cx="7610299" cy="369332"/>
          </a:xfrm>
          <a:prstGeom prst="rect">
            <a:avLst/>
          </a:prstGeom>
          <a:noFill/>
        </p:spPr>
        <p:txBody>
          <a:bodyPr wrap="square" rtlCol="0">
            <a:spAutoFit/>
          </a:bodyPr>
          <a:lstStyle/>
          <a:p>
            <a:r>
              <a:rPr lang="en-US" b="1" dirty="0">
                <a:solidFill>
                  <a:srgbClr val="FF0000"/>
                </a:solidFill>
                <a:latin typeface="Arial" panose="020B0604020202020204" pitchFamily="34" charset="0"/>
                <a:cs typeface="Arial" panose="020B0604020202020204" pitchFamily="34" charset="0"/>
              </a:rPr>
              <a:t>Increase</a:t>
            </a:r>
            <a:r>
              <a:rPr lang="en-US" b="1" dirty="0">
                <a:latin typeface="Arial" panose="020B0604020202020204" pitchFamily="34" charset="0"/>
                <a:cs typeface="Arial" panose="020B0604020202020204" pitchFamily="34" charset="0"/>
              </a:rPr>
              <a:t> steering wheel angle, </a:t>
            </a:r>
            <a:r>
              <a:rPr lang="en-US" b="1" dirty="0">
                <a:solidFill>
                  <a:srgbClr val="FF0000"/>
                </a:solidFill>
                <a:latin typeface="Arial" panose="020B0604020202020204" pitchFamily="34" charset="0"/>
                <a:cs typeface="Arial" panose="020B0604020202020204" pitchFamily="34" charset="0"/>
              </a:rPr>
              <a:t>increase</a:t>
            </a:r>
            <a:r>
              <a:rPr lang="en-US" b="1" dirty="0">
                <a:latin typeface="Arial" panose="020B0604020202020204" pitchFamily="34" charset="0"/>
                <a:cs typeface="Arial" panose="020B0604020202020204" pitchFamily="34" charset="0"/>
              </a:rPr>
              <a:t> the total resistance torque</a:t>
            </a:r>
          </a:p>
        </p:txBody>
      </p:sp>
      <p:grpSp>
        <p:nvGrpSpPr>
          <p:cNvPr id="11" name="Group 10">
            <a:extLst>
              <a:ext uri="{FF2B5EF4-FFF2-40B4-BE49-F238E27FC236}">
                <a16:creationId xmlns:a16="http://schemas.microsoft.com/office/drawing/2014/main" id="{25A39679-A0E7-F87B-F9ED-E4CF93C03015}"/>
              </a:ext>
            </a:extLst>
          </p:cNvPr>
          <p:cNvGrpSpPr/>
          <p:nvPr/>
        </p:nvGrpSpPr>
        <p:grpSpPr>
          <a:xfrm>
            <a:off x="582976" y="5845567"/>
            <a:ext cx="7714098" cy="674876"/>
            <a:chOff x="245477" y="6038694"/>
            <a:chExt cx="7714098" cy="674876"/>
          </a:xfrm>
        </p:grpSpPr>
        <p:sp>
          <p:nvSpPr>
            <p:cNvPr id="12" name="Arrow: Right 11">
              <a:extLst>
                <a:ext uri="{FF2B5EF4-FFF2-40B4-BE49-F238E27FC236}">
                  <a16:creationId xmlns:a16="http://schemas.microsoft.com/office/drawing/2014/main" id="{8A195896-981E-396A-1244-33926ECBA34A}"/>
                </a:ext>
              </a:extLst>
            </p:cNvPr>
            <p:cNvSpPr/>
            <p:nvPr/>
          </p:nvSpPr>
          <p:spPr>
            <a:xfrm>
              <a:off x="245477" y="6228129"/>
              <a:ext cx="1343983" cy="26695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2CD6B62-1D00-E3A4-60D4-302846CF2C17}"/>
                </a:ext>
              </a:extLst>
            </p:cNvPr>
            <p:cNvSpPr/>
            <p:nvPr/>
          </p:nvSpPr>
          <p:spPr>
            <a:xfrm>
              <a:off x="1699924" y="6038694"/>
              <a:ext cx="6259651" cy="67487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Vehicle steering wheel angle has huge impact on total resistance torque</a:t>
              </a:r>
            </a:p>
          </p:txBody>
        </p:sp>
      </p:grpSp>
      <p:pic>
        <p:nvPicPr>
          <p:cNvPr id="21" name="Picture 20" descr="A graph with a red line&#10;&#10;Description automatically generated with low confidence">
            <a:extLst>
              <a:ext uri="{FF2B5EF4-FFF2-40B4-BE49-F238E27FC236}">
                <a16:creationId xmlns:a16="http://schemas.microsoft.com/office/drawing/2014/main" id="{3481BE84-3F4D-20C5-CAF2-F52EAF61CA41}"/>
              </a:ext>
            </a:extLst>
          </p:cNvPr>
          <p:cNvPicPr>
            <a:picLocks noChangeAspect="1"/>
          </p:cNvPicPr>
          <p:nvPr/>
        </p:nvPicPr>
        <p:blipFill rotWithShape="1">
          <a:blip r:embed="rId2">
            <a:extLst>
              <a:ext uri="{28A0092B-C50C-407E-A947-70E740481C1C}">
                <a14:useLocalDpi xmlns:a14="http://schemas.microsoft.com/office/drawing/2010/main" val="0"/>
              </a:ext>
            </a:extLst>
          </a:blip>
          <a:srcRect l="10201" t="3279" r="8524" b="4233"/>
          <a:stretch/>
        </p:blipFill>
        <p:spPr>
          <a:xfrm>
            <a:off x="520550" y="509923"/>
            <a:ext cx="8188816" cy="4787257"/>
          </a:xfrm>
          <a:prstGeom prst="rect">
            <a:avLst/>
          </a:prstGeom>
        </p:spPr>
      </p:pic>
    </p:spTree>
    <p:extLst>
      <p:ext uri="{BB962C8B-B14F-4D97-AF65-F5344CB8AC3E}">
        <p14:creationId xmlns:p14="http://schemas.microsoft.com/office/powerpoint/2010/main" val="25326435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5059"/>
            <a:ext cx="3467100" cy="380873"/>
          </a:xfrm>
          <a:prstGeom prst="rect">
            <a:avLst/>
          </a:prstGeom>
          <a:noFill/>
        </p:spPr>
        <p:txBody>
          <a:bodyPr wrap="square" rtlCol="0">
            <a:spAutoFit/>
          </a:bodyPr>
          <a:lstStyle/>
          <a:p>
            <a:r>
              <a:rPr lang="vi-VN" sz="1875" b="1">
                <a:latin typeface="Calibri" panose="020F0502020204030204" pitchFamily="34" charset="0"/>
                <a:ea typeface="Calibri" panose="020F0502020204030204" pitchFamily="34" charset="0"/>
                <a:cs typeface="Calibri" panose="020F0502020204030204" pitchFamily="34" charset="0"/>
              </a:rPr>
              <a:t>4. Result and disscussion</a:t>
            </a:r>
            <a:endParaRPr lang="en-US" sz="1875" b="1">
              <a:latin typeface="Calibri" panose="020F0502020204030204" pitchFamily="34" charset="0"/>
              <a:ea typeface="Calibri" panose="020F0502020204030204" pitchFamily="34" charset="0"/>
              <a:cs typeface="Calibri" panose="020F0502020204030204" pitchFamily="34" charset="0"/>
            </a:endParaRPr>
          </a:p>
        </p:txBody>
      </p:sp>
      <p:cxnSp>
        <p:nvCxnSpPr>
          <p:cNvPr id="6" name="Straight Connector 5"/>
          <p:cNvCxnSpPr/>
          <p:nvPr/>
        </p:nvCxnSpPr>
        <p:spPr>
          <a:xfrm>
            <a:off x="0" y="46026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3183253" y="-6657"/>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A04C92D-079D-4FE1-B127-932233397E16}"/>
              </a:ext>
            </a:extLst>
          </p:cNvPr>
          <p:cNvGrpSpPr/>
          <p:nvPr/>
        </p:nvGrpSpPr>
        <p:grpSpPr>
          <a:xfrm>
            <a:off x="-3100" y="6636943"/>
            <a:ext cx="9147100" cy="300082"/>
            <a:chOff x="0" y="6565503"/>
            <a:chExt cx="12196133" cy="400108"/>
          </a:xfrm>
        </p:grpSpPr>
        <p:grpSp>
          <p:nvGrpSpPr>
            <p:cNvPr id="14" name="Group 13">
              <a:extLst>
                <a:ext uri="{FF2B5EF4-FFF2-40B4-BE49-F238E27FC236}">
                  <a16:creationId xmlns:a16="http://schemas.microsoft.com/office/drawing/2014/main" id="{2E6DDCD6-20F2-451E-BD42-17E538FCDEDC}"/>
                </a:ext>
              </a:extLst>
            </p:cNvPr>
            <p:cNvGrpSpPr/>
            <p:nvPr/>
          </p:nvGrpSpPr>
          <p:grpSpPr>
            <a:xfrm>
              <a:off x="0" y="6565503"/>
              <a:ext cx="12196133" cy="400108"/>
              <a:chOff x="0" y="6565503"/>
              <a:chExt cx="12196133" cy="400108"/>
            </a:xfrm>
          </p:grpSpPr>
          <p:grpSp>
            <p:nvGrpSpPr>
              <p:cNvPr id="16" name="Group 15">
                <a:extLst>
                  <a:ext uri="{FF2B5EF4-FFF2-40B4-BE49-F238E27FC236}">
                    <a16:creationId xmlns:a16="http://schemas.microsoft.com/office/drawing/2014/main" id="{79CFE963-3151-4437-AF05-44C46DB193E6}"/>
                  </a:ext>
                </a:extLst>
              </p:cNvPr>
              <p:cNvGrpSpPr/>
              <p:nvPr/>
            </p:nvGrpSpPr>
            <p:grpSpPr>
              <a:xfrm>
                <a:off x="0" y="6642340"/>
                <a:ext cx="12192000" cy="215660"/>
                <a:chOff x="0" y="6642340"/>
                <a:chExt cx="12192000" cy="215660"/>
              </a:xfrm>
            </p:grpSpPr>
            <p:sp>
              <p:nvSpPr>
                <p:cNvPr id="18" name="Rectangle 17">
                  <a:extLst>
                    <a:ext uri="{FF2B5EF4-FFF2-40B4-BE49-F238E27FC236}">
                      <a16:creationId xmlns:a16="http://schemas.microsoft.com/office/drawing/2014/main" id="{C1C26B0F-E546-482F-9093-FA189E558C1F}"/>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E27414F4-5FD8-4C04-A8CC-011DFD8F565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TextBox 16">
                <a:extLst>
                  <a:ext uri="{FF2B5EF4-FFF2-40B4-BE49-F238E27FC236}">
                    <a16:creationId xmlns:a16="http://schemas.microsoft.com/office/drawing/2014/main" id="{0885EDFE-DBBB-4472-B40E-7569EBA135AE}"/>
                  </a:ext>
                </a:extLst>
              </p:cNvPr>
              <p:cNvSpPr txBox="1"/>
              <p:nvPr/>
            </p:nvSpPr>
            <p:spPr>
              <a:xfrm>
                <a:off x="11708453" y="6565503"/>
                <a:ext cx="487680" cy="400108"/>
              </a:xfrm>
              <a:prstGeom prst="rect">
                <a:avLst/>
              </a:prstGeom>
              <a:noFill/>
            </p:spPr>
            <p:txBody>
              <a:bodyPr wrap="square" rtlCol="0">
                <a:spAutoFit/>
              </a:bodyPr>
              <a:lstStyle/>
              <a:p>
                <a:r>
                  <a:rPr lang="en-US" sz="1350" dirty="0"/>
                  <a:t>24</a:t>
                </a:r>
              </a:p>
            </p:txBody>
          </p:sp>
        </p:grpSp>
        <p:sp>
          <p:nvSpPr>
            <p:cNvPr id="15" name="TextBox 14">
              <a:extLst>
                <a:ext uri="{FF2B5EF4-FFF2-40B4-BE49-F238E27FC236}">
                  <a16:creationId xmlns:a16="http://schemas.microsoft.com/office/drawing/2014/main" id="{C5E6769D-E8D7-4AF1-9B46-ECE6FA306AE2}"/>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10" name="TextBox 9">
            <a:extLst>
              <a:ext uri="{FF2B5EF4-FFF2-40B4-BE49-F238E27FC236}">
                <a16:creationId xmlns:a16="http://schemas.microsoft.com/office/drawing/2014/main" id="{EB8BF9F8-DF9F-BDA4-07BC-C6C28E1DCB4F}"/>
              </a:ext>
            </a:extLst>
          </p:cNvPr>
          <p:cNvSpPr txBox="1"/>
          <p:nvPr/>
        </p:nvSpPr>
        <p:spPr>
          <a:xfrm>
            <a:off x="3467099" y="55059"/>
            <a:ext cx="5145163"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4.</a:t>
            </a:r>
            <a:r>
              <a:rPr lang="en-US" sz="1875" b="1" dirty="0">
                <a:latin typeface="Arial" panose="020B0604020202020204" pitchFamily="34" charset="0"/>
                <a:ea typeface="Calibri" panose="020F0502020204030204" pitchFamily="34" charset="0"/>
                <a:cs typeface="Arial" panose="020B0604020202020204" pitchFamily="34" charset="0"/>
              </a:rPr>
              <a:t>4 Steering wheel angle</a:t>
            </a:r>
            <a:endParaRPr lang="vi-VN" sz="1875" b="1" dirty="0">
              <a:latin typeface="Arial" panose="020B0604020202020204" pitchFamily="34" charset="0"/>
              <a:ea typeface="Calibri" panose="020F0502020204030204" pitchFamily="34" charset="0"/>
              <a:cs typeface="Arial" panose="020B0604020202020204" pitchFamily="34" charset="0"/>
            </a:endParaRPr>
          </a:p>
        </p:txBody>
      </p:sp>
      <p:sp>
        <p:nvSpPr>
          <p:cNvPr id="8" name="TextBox 7">
            <a:extLst>
              <a:ext uri="{FF2B5EF4-FFF2-40B4-BE49-F238E27FC236}">
                <a16:creationId xmlns:a16="http://schemas.microsoft.com/office/drawing/2014/main" id="{DA0EFF70-B428-AFDC-817A-BA5545359EEB}"/>
              </a:ext>
            </a:extLst>
          </p:cNvPr>
          <p:cNvSpPr txBox="1"/>
          <p:nvPr/>
        </p:nvSpPr>
        <p:spPr>
          <a:xfrm>
            <a:off x="1056109" y="5400673"/>
            <a:ext cx="7610299" cy="369332"/>
          </a:xfrm>
          <a:prstGeom prst="rect">
            <a:avLst/>
          </a:prstGeom>
          <a:noFill/>
        </p:spPr>
        <p:txBody>
          <a:bodyPr wrap="square" rtlCol="0">
            <a:spAutoFit/>
          </a:bodyPr>
          <a:lstStyle/>
          <a:p>
            <a:r>
              <a:rPr lang="en-US" b="1" dirty="0">
                <a:solidFill>
                  <a:srgbClr val="FF0000"/>
                </a:solidFill>
                <a:latin typeface="Arial" panose="020B0604020202020204" pitchFamily="34" charset="0"/>
                <a:cs typeface="Arial" panose="020B0604020202020204" pitchFamily="34" charset="0"/>
              </a:rPr>
              <a:t>Increase</a:t>
            </a:r>
            <a:r>
              <a:rPr lang="en-US" b="1" dirty="0">
                <a:latin typeface="Arial" panose="020B0604020202020204" pitchFamily="34" charset="0"/>
                <a:cs typeface="Arial" panose="020B0604020202020204" pitchFamily="34" charset="0"/>
              </a:rPr>
              <a:t> steering wheel angle, </a:t>
            </a:r>
            <a:r>
              <a:rPr lang="en-US" b="1" dirty="0">
                <a:solidFill>
                  <a:srgbClr val="FF0000"/>
                </a:solidFill>
                <a:latin typeface="Arial" panose="020B0604020202020204" pitchFamily="34" charset="0"/>
                <a:cs typeface="Arial" panose="020B0604020202020204" pitchFamily="34" charset="0"/>
              </a:rPr>
              <a:t>increase</a:t>
            </a:r>
            <a:r>
              <a:rPr lang="en-US" b="1" dirty="0">
                <a:latin typeface="Arial" panose="020B0604020202020204" pitchFamily="34" charset="0"/>
                <a:cs typeface="Arial" panose="020B0604020202020204" pitchFamily="34" charset="0"/>
              </a:rPr>
              <a:t> the total resistance torque</a:t>
            </a:r>
          </a:p>
        </p:txBody>
      </p:sp>
      <p:grpSp>
        <p:nvGrpSpPr>
          <p:cNvPr id="11" name="Group 10">
            <a:extLst>
              <a:ext uri="{FF2B5EF4-FFF2-40B4-BE49-F238E27FC236}">
                <a16:creationId xmlns:a16="http://schemas.microsoft.com/office/drawing/2014/main" id="{25A39679-A0E7-F87B-F9ED-E4CF93C03015}"/>
              </a:ext>
            </a:extLst>
          </p:cNvPr>
          <p:cNvGrpSpPr/>
          <p:nvPr/>
        </p:nvGrpSpPr>
        <p:grpSpPr>
          <a:xfrm>
            <a:off x="582976" y="5845567"/>
            <a:ext cx="7714098" cy="674876"/>
            <a:chOff x="245477" y="6038694"/>
            <a:chExt cx="7714098" cy="674876"/>
          </a:xfrm>
        </p:grpSpPr>
        <p:sp>
          <p:nvSpPr>
            <p:cNvPr id="12" name="Arrow: Right 11">
              <a:extLst>
                <a:ext uri="{FF2B5EF4-FFF2-40B4-BE49-F238E27FC236}">
                  <a16:creationId xmlns:a16="http://schemas.microsoft.com/office/drawing/2014/main" id="{8A195896-981E-396A-1244-33926ECBA34A}"/>
                </a:ext>
              </a:extLst>
            </p:cNvPr>
            <p:cNvSpPr/>
            <p:nvPr/>
          </p:nvSpPr>
          <p:spPr>
            <a:xfrm>
              <a:off x="245477" y="6228129"/>
              <a:ext cx="1343983" cy="26695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2CD6B62-1D00-E3A4-60D4-302846CF2C17}"/>
                </a:ext>
              </a:extLst>
            </p:cNvPr>
            <p:cNvSpPr/>
            <p:nvPr/>
          </p:nvSpPr>
          <p:spPr>
            <a:xfrm>
              <a:off x="1699924" y="6038694"/>
              <a:ext cx="6259651" cy="67487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Vehicle steering wheel angle has huge impact on total resistance torque</a:t>
              </a:r>
            </a:p>
          </p:txBody>
        </p:sp>
      </p:grpSp>
      <p:pic>
        <p:nvPicPr>
          <p:cNvPr id="21" name="Picture 20" descr="A graph with a red line&#10;&#10;Description automatically generated with low confidence">
            <a:extLst>
              <a:ext uri="{FF2B5EF4-FFF2-40B4-BE49-F238E27FC236}">
                <a16:creationId xmlns:a16="http://schemas.microsoft.com/office/drawing/2014/main" id="{3481BE84-3F4D-20C5-CAF2-F52EAF61CA41}"/>
              </a:ext>
            </a:extLst>
          </p:cNvPr>
          <p:cNvPicPr>
            <a:picLocks noChangeAspect="1"/>
          </p:cNvPicPr>
          <p:nvPr/>
        </p:nvPicPr>
        <p:blipFill rotWithShape="1">
          <a:blip r:embed="rId2">
            <a:extLst>
              <a:ext uri="{28A0092B-C50C-407E-A947-70E740481C1C}">
                <a14:useLocalDpi xmlns:a14="http://schemas.microsoft.com/office/drawing/2010/main" val="0"/>
              </a:ext>
            </a:extLst>
          </a:blip>
          <a:srcRect l="10201" t="3279" r="8524" b="4233"/>
          <a:stretch/>
        </p:blipFill>
        <p:spPr>
          <a:xfrm>
            <a:off x="520550" y="509923"/>
            <a:ext cx="8188816" cy="4787257"/>
          </a:xfrm>
          <a:prstGeom prst="rect">
            <a:avLst/>
          </a:prstGeom>
        </p:spPr>
      </p:pic>
    </p:spTree>
    <p:extLst>
      <p:ext uri="{BB962C8B-B14F-4D97-AF65-F5344CB8AC3E}">
        <p14:creationId xmlns:p14="http://schemas.microsoft.com/office/powerpoint/2010/main" val="15730106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78631" y="2331322"/>
            <a:ext cx="2778356" cy="473206"/>
          </a:xfrm>
          <a:prstGeom prst="rect">
            <a:avLst/>
          </a:prstGeom>
          <a:noFill/>
        </p:spPr>
        <p:txBody>
          <a:bodyPr wrap="square" rtlCol="0">
            <a:spAutoFit/>
          </a:bodyPr>
          <a:lstStyle/>
          <a:p>
            <a:r>
              <a:rPr lang="en-US" altLang="ko-KR" sz="2475" dirty="0">
                <a:latin typeface="Arial" panose="020B0604020202020204" pitchFamily="34" charset="0"/>
                <a:cs typeface="Arial" panose="020B0604020202020204" pitchFamily="34" charset="0"/>
              </a:rPr>
              <a:t>Introduction</a:t>
            </a:r>
          </a:p>
        </p:txBody>
      </p:sp>
      <p:sp>
        <p:nvSpPr>
          <p:cNvPr id="4" name="Title 2"/>
          <p:cNvSpPr txBox="1"/>
          <p:nvPr/>
        </p:nvSpPr>
        <p:spPr>
          <a:xfrm>
            <a:off x="132228" y="1519806"/>
            <a:ext cx="2671933"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3375">
                <a:latin typeface="Arial" panose="020B0604020202020204" pitchFamily="34" charset="0"/>
                <a:cs typeface="Arial" panose="020B0604020202020204" pitchFamily="34" charset="0"/>
              </a:rPr>
              <a:t>CONTENTS</a:t>
            </a:r>
            <a:endParaRPr lang="en-US" sz="3375" dirty="0">
              <a:latin typeface="Arial" panose="020B0604020202020204" pitchFamily="34" charset="0"/>
              <a:cs typeface="Arial" panose="020B0604020202020204" pitchFamily="34" charset="0"/>
            </a:endParaRPr>
          </a:p>
        </p:txBody>
      </p:sp>
      <p:sp>
        <p:nvSpPr>
          <p:cNvPr id="12" name="TextBox 11"/>
          <p:cNvSpPr txBox="1"/>
          <p:nvPr/>
        </p:nvSpPr>
        <p:spPr>
          <a:xfrm>
            <a:off x="455389" y="2928782"/>
            <a:ext cx="4294733" cy="461665"/>
          </a:xfrm>
          <a:prstGeom prst="rect">
            <a:avLst/>
          </a:prstGeom>
          <a:noFill/>
        </p:spPr>
        <p:txBody>
          <a:bodyPr wrap="square" rtlCol="0">
            <a:spAutoFit/>
          </a:bodyPr>
          <a:lstStyle/>
          <a:p>
            <a:r>
              <a:rPr lang="vi-VN" altLang="ko-KR" sz="2400" dirty="0">
                <a:latin typeface="Arial" panose="020B0604020202020204" pitchFamily="34" charset="0"/>
                <a:ea typeface="Calibri" panose="020F0502020204030204" pitchFamily="34" charset="0"/>
                <a:cs typeface="Arial" panose="020B0604020202020204" pitchFamily="34" charset="0"/>
              </a:rPr>
              <a:t>Theoretical basis</a:t>
            </a:r>
            <a:endParaRPr lang="en-US" altLang="ko-KR" sz="2400" dirty="0">
              <a:latin typeface="Arial" panose="020B0604020202020204" pitchFamily="34" charset="0"/>
              <a:ea typeface="Calibri" panose="020F0502020204030204" pitchFamily="34" charset="0"/>
              <a:cs typeface="Arial" panose="020B0604020202020204" pitchFamily="34" charset="0"/>
            </a:endParaRPr>
          </a:p>
        </p:txBody>
      </p:sp>
      <p:sp>
        <p:nvSpPr>
          <p:cNvPr id="13" name="TextBox 12"/>
          <p:cNvSpPr txBox="1"/>
          <p:nvPr/>
        </p:nvSpPr>
        <p:spPr>
          <a:xfrm>
            <a:off x="455389" y="3517972"/>
            <a:ext cx="4294733" cy="473206"/>
          </a:xfrm>
          <a:prstGeom prst="rect">
            <a:avLst/>
          </a:prstGeom>
          <a:noFill/>
        </p:spPr>
        <p:txBody>
          <a:bodyPr wrap="square" rtlCol="0">
            <a:spAutoFit/>
          </a:bodyPr>
          <a:lstStyle/>
          <a:p>
            <a:r>
              <a:rPr lang="en-US" altLang="ko-KR" sz="2475">
                <a:latin typeface="Arial" panose="020B0604020202020204" pitchFamily="34" charset="0"/>
                <a:cs typeface="Arial" panose="020B0604020202020204" pitchFamily="34" charset="0"/>
              </a:rPr>
              <a:t>Implementation process</a:t>
            </a:r>
          </a:p>
        </p:txBody>
      </p:sp>
      <p:sp>
        <p:nvSpPr>
          <p:cNvPr id="14" name="TextBox 13"/>
          <p:cNvSpPr txBox="1"/>
          <p:nvPr/>
        </p:nvSpPr>
        <p:spPr>
          <a:xfrm>
            <a:off x="453700" y="4749796"/>
            <a:ext cx="4577162" cy="473206"/>
          </a:xfrm>
          <a:prstGeom prst="rect">
            <a:avLst/>
          </a:prstGeom>
          <a:noFill/>
        </p:spPr>
        <p:txBody>
          <a:bodyPr wrap="square" rtlCol="0">
            <a:spAutoFit/>
          </a:bodyPr>
          <a:lstStyle/>
          <a:p>
            <a:r>
              <a:rPr lang="en-US" altLang="ko-KR" sz="2475" b="1">
                <a:solidFill>
                  <a:srgbClr val="FF0000"/>
                </a:solidFill>
                <a:latin typeface="Arial" panose="020B0604020202020204" pitchFamily="34" charset="0"/>
                <a:cs typeface="Arial" panose="020B0604020202020204" pitchFamily="34" charset="0"/>
              </a:rPr>
              <a:t>Conclusion and future work</a:t>
            </a:r>
          </a:p>
        </p:txBody>
      </p:sp>
      <p:sp>
        <p:nvSpPr>
          <p:cNvPr id="16" name="TextBox 15"/>
          <p:cNvSpPr txBox="1"/>
          <p:nvPr/>
        </p:nvSpPr>
        <p:spPr>
          <a:xfrm>
            <a:off x="90842" y="2317012"/>
            <a:ext cx="277378" cy="438582"/>
          </a:xfrm>
          <a:prstGeom prst="rect">
            <a:avLst/>
          </a:prstGeom>
          <a:noFill/>
        </p:spPr>
        <p:txBody>
          <a:bodyPr wrap="square" rtlCol="0">
            <a:spAutoFit/>
          </a:bodyPr>
          <a:lstStyle/>
          <a:p>
            <a:r>
              <a:rPr lang="en-US" altLang="ko-KR" sz="2250" b="1">
                <a:cs typeface="Arial" panose="020B0604020202020204" pitchFamily="34" charset="0"/>
              </a:rPr>
              <a:t>1</a:t>
            </a:r>
            <a:endParaRPr lang="ko-KR" altLang="en-US" sz="2250" b="1" dirty="0">
              <a:cs typeface="Arial" panose="020B0604020202020204" pitchFamily="34" charset="0"/>
            </a:endParaRPr>
          </a:p>
        </p:txBody>
      </p:sp>
      <p:sp>
        <p:nvSpPr>
          <p:cNvPr id="17" name="TextBox 16"/>
          <p:cNvSpPr txBox="1"/>
          <p:nvPr/>
        </p:nvSpPr>
        <p:spPr>
          <a:xfrm>
            <a:off x="92530" y="3508994"/>
            <a:ext cx="277378" cy="438582"/>
          </a:xfrm>
          <a:prstGeom prst="rect">
            <a:avLst/>
          </a:prstGeom>
          <a:noFill/>
        </p:spPr>
        <p:txBody>
          <a:bodyPr wrap="square" rtlCol="0">
            <a:spAutoFit/>
          </a:bodyPr>
          <a:lstStyle/>
          <a:p>
            <a:r>
              <a:rPr lang="en-US" altLang="ko-KR" sz="2250" b="1">
                <a:cs typeface="Arial" panose="020B0604020202020204" pitchFamily="34" charset="0"/>
              </a:rPr>
              <a:t>3</a:t>
            </a:r>
            <a:endParaRPr lang="ko-KR" altLang="en-US" sz="2250" b="1" dirty="0">
              <a:cs typeface="Arial" panose="020B0604020202020204" pitchFamily="34" charset="0"/>
            </a:endParaRPr>
          </a:p>
        </p:txBody>
      </p:sp>
      <p:sp>
        <p:nvSpPr>
          <p:cNvPr id="18" name="TextBox 17"/>
          <p:cNvSpPr txBox="1"/>
          <p:nvPr/>
        </p:nvSpPr>
        <p:spPr>
          <a:xfrm>
            <a:off x="90840" y="4144432"/>
            <a:ext cx="277378" cy="438582"/>
          </a:xfrm>
          <a:prstGeom prst="rect">
            <a:avLst/>
          </a:prstGeom>
          <a:noFill/>
        </p:spPr>
        <p:txBody>
          <a:bodyPr wrap="square" rtlCol="0">
            <a:spAutoFit/>
          </a:bodyPr>
          <a:lstStyle/>
          <a:p>
            <a:r>
              <a:rPr lang="en-US" altLang="ko-KR" sz="2250" b="1">
                <a:cs typeface="Arial" panose="020B0604020202020204" pitchFamily="34" charset="0"/>
              </a:rPr>
              <a:t>4</a:t>
            </a:r>
            <a:endParaRPr lang="ko-KR" altLang="en-US" sz="2250" b="1" dirty="0">
              <a:cs typeface="Arial" panose="020B0604020202020204" pitchFamily="34" charset="0"/>
            </a:endParaRPr>
          </a:p>
        </p:txBody>
      </p:sp>
      <p:sp>
        <p:nvSpPr>
          <p:cNvPr id="19" name="TextBox 18"/>
          <p:cNvSpPr txBox="1"/>
          <p:nvPr/>
        </p:nvSpPr>
        <p:spPr>
          <a:xfrm>
            <a:off x="90840" y="2928820"/>
            <a:ext cx="277378" cy="438582"/>
          </a:xfrm>
          <a:prstGeom prst="rect">
            <a:avLst/>
          </a:prstGeom>
          <a:noFill/>
        </p:spPr>
        <p:txBody>
          <a:bodyPr wrap="square" rtlCol="0">
            <a:spAutoFit/>
          </a:bodyPr>
          <a:lstStyle/>
          <a:p>
            <a:r>
              <a:rPr lang="en-US" altLang="ko-KR" sz="2250" b="1">
                <a:cs typeface="Arial" panose="020B0604020202020204" pitchFamily="34" charset="0"/>
              </a:rPr>
              <a:t>2</a:t>
            </a:r>
            <a:endParaRPr lang="ko-KR" altLang="en-US" sz="2250" b="1" dirty="0">
              <a:cs typeface="Arial" panose="020B0604020202020204" pitchFamily="34" charset="0"/>
            </a:endParaRPr>
          </a:p>
        </p:txBody>
      </p:sp>
      <p:sp>
        <p:nvSpPr>
          <p:cNvPr id="20" name="TextBox 19"/>
          <p:cNvSpPr txBox="1"/>
          <p:nvPr/>
        </p:nvSpPr>
        <p:spPr>
          <a:xfrm>
            <a:off x="90840" y="4749796"/>
            <a:ext cx="277378" cy="438582"/>
          </a:xfrm>
          <a:prstGeom prst="rect">
            <a:avLst/>
          </a:prstGeom>
          <a:noFill/>
        </p:spPr>
        <p:txBody>
          <a:bodyPr wrap="square" rtlCol="0">
            <a:spAutoFit/>
          </a:bodyPr>
          <a:lstStyle/>
          <a:p>
            <a:r>
              <a:rPr lang="en-US" altLang="ko-KR" sz="2250" b="1">
                <a:cs typeface="Arial" panose="020B0604020202020204" pitchFamily="34" charset="0"/>
              </a:rPr>
              <a:t>5</a:t>
            </a:r>
            <a:endParaRPr lang="ko-KR" altLang="en-US" sz="2250" b="1" dirty="0">
              <a:cs typeface="Arial" panose="020B0604020202020204" pitchFamily="34" charset="0"/>
            </a:endParaRPr>
          </a:p>
        </p:txBody>
      </p:sp>
      <p:sp>
        <p:nvSpPr>
          <p:cNvPr id="21" name="Frame 20"/>
          <p:cNvSpPr/>
          <p:nvPr/>
        </p:nvSpPr>
        <p:spPr>
          <a:xfrm>
            <a:off x="50589" y="2353221"/>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2" name="Frame 21"/>
          <p:cNvSpPr/>
          <p:nvPr/>
        </p:nvSpPr>
        <p:spPr>
          <a:xfrm>
            <a:off x="50586" y="2958694"/>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3" name="Frame 22"/>
          <p:cNvSpPr/>
          <p:nvPr/>
        </p:nvSpPr>
        <p:spPr>
          <a:xfrm>
            <a:off x="50586" y="3536429"/>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4" name="Frame 23"/>
          <p:cNvSpPr/>
          <p:nvPr/>
        </p:nvSpPr>
        <p:spPr>
          <a:xfrm>
            <a:off x="50586" y="4158150"/>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5" name="Frame 24"/>
          <p:cNvSpPr/>
          <p:nvPr/>
        </p:nvSpPr>
        <p:spPr>
          <a:xfrm>
            <a:off x="50586" y="4763513"/>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7" name="TextBox 26"/>
          <p:cNvSpPr txBox="1"/>
          <p:nvPr/>
        </p:nvSpPr>
        <p:spPr>
          <a:xfrm>
            <a:off x="457529" y="4108408"/>
            <a:ext cx="3890875" cy="473206"/>
          </a:xfrm>
          <a:prstGeom prst="rect">
            <a:avLst/>
          </a:prstGeom>
          <a:noFill/>
        </p:spPr>
        <p:txBody>
          <a:bodyPr wrap="square" rtlCol="0">
            <a:spAutoFit/>
          </a:bodyPr>
          <a:lstStyle/>
          <a:p>
            <a:r>
              <a:rPr lang="en-US" altLang="ko-KR" sz="2475">
                <a:latin typeface="Arial" panose="020B0604020202020204" pitchFamily="34" charset="0"/>
                <a:cs typeface="Arial" panose="020B0604020202020204" pitchFamily="34" charset="0"/>
              </a:rPr>
              <a:t>Result and disscussion</a:t>
            </a:r>
          </a:p>
        </p:txBody>
      </p:sp>
      <p:grpSp>
        <p:nvGrpSpPr>
          <p:cNvPr id="28" name="Group 27">
            <a:extLst>
              <a:ext uri="{FF2B5EF4-FFF2-40B4-BE49-F238E27FC236}">
                <a16:creationId xmlns:a16="http://schemas.microsoft.com/office/drawing/2014/main" id="{710FA4DF-7201-4C58-BB74-0EC6287CB8A9}"/>
              </a:ext>
            </a:extLst>
          </p:cNvPr>
          <p:cNvGrpSpPr/>
          <p:nvPr/>
        </p:nvGrpSpPr>
        <p:grpSpPr>
          <a:xfrm>
            <a:off x="-3100" y="6636943"/>
            <a:ext cx="9147100" cy="300082"/>
            <a:chOff x="0" y="6565503"/>
            <a:chExt cx="12196133" cy="400108"/>
          </a:xfrm>
        </p:grpSpPr>
        <p:grpSp>
          <p:nvGrpSpPr>
            <p:cNvPr id="29" name="Group 28">
              <a:extLst>
                <a:ext uri="{FF2B5EF4-FFF2-40B4-BE49-F238E27FC236}">
                  <a16:creationId xmlns:a16="http://schemas.microsoft.com/office/drawing/2014/main" id="{D7071029-E989-413E-8C05-D47F49E86D0D}"/>
                </a:ext>
              </a:extLst>
            </p:cNvPr>
            <p:cNvGrpSpPr/>
            <p:nvPr/>
          </p:nvGrpSpPr>
          <p:grpSpPr>
            <a:xfrm>
              <a:off x="0" y="6565503"/>
              <a:ext cx="12196133" cy="400108"/>
              <a:chOff x="0" y="6565503"/>
              <a:chExt cx="12196133" cy="400108"/>
            </a:xfrm>
          </p:grpSpPr>
          <p:grpSp>
            <p:nvGrpSpPr>
              <p:cNvPr id="32" name="Group 31">
                <a:extLst>
                  <a:ext uri="{FF2B5EF4-FFF2-40B4-BE49-F238E27FC236}">
                    <a16:creationId xmlns:a16="http://schemas.microsoft.com/office/drawing/2014/main" id="{C918A022-3612-4E19-A138-A83DAF506A7A}"/>
                  </a:ext>
                </a:extLst>
              </p:cNvPr>
              <p:cNvGrpSpPr/>
              <p:nvPr/>
            </p:nvGrpSpPr>
            <p:grpSpPr>
              <a:xfrm>
                <a:off x="0" y="6642340"/>
                <a:ext cx="12192000" cy="215660"/>
                <a:chOff x="0" y="6642340"/>
                <a:chExt cx="12192000" cy="215660"/>
              </a:xfrm>
            </p:grpSpPr>
            <p:sp>
              <p:nvSpPr>
                <p:cNvPr id="34" name="Rectangle 33">
                  <a:extLst>
                    <a:ext uri="{FF2B5EF4-FFF2-40B4-BE49-F238E27FC236}">
                      <a16:creationId xmlns:a16="http://schemas.microsoft.com/office/drawing/2014/main" id="{88011169-0E99-4411-A18E-7AD87CEFC37C}"/>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5" name="Rectangle 34">
                  <a:extLst>
                    <a:ext uri="{FF2B5EF4-FFF2-40B4-BE49-F238E27FC236}">
                      <a16:creationId xmlns:a16="http://schemas.microsoft.com/office/drawing/2014/main" id="{B4A55B8E-07A2-4A29-BA20-9FDB272C8733}"/>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3" name="TextBox 32">
                <a:extLst>
                  <a:ext uri="{FF2B5EF4-FFF2-40B4-BE49-F238E27FC236}">
                    <a16:creationId xmlns:a16="http://schemas.microsoft.com/office/drawing/2014/main" id="{733639A3-9748-4BE7-93AF-F0B3AB5FB497}"/>
                  </a:ext>
                </a:extLst>
              </p:cNvPr>
              <p:cNvSpPr txBox="1"/>
              <p:nvPr/>
            </p:nvSpPr>
            <p:spPr>
              <a:xfrm>
                <a:off x="11708453" y="6565503"/>
                <a:ext cx="487680" cy="400108"/>
              </a:xfrm>
              <a:prstGeom prst="rect">
                <a:avLst/>
              </a:prstGeom>
              <a:noFill/>
            </p:spPr>
            <p:txBody>
              <a:bodyPr wrap="square" rtlCol="0">
                <a:spAutoFit/>
              </a:bodyPr>
              <a:lstStyle/>
              <a:p>
                <a:r>
                  <a:rPr lang="en-US" sz="1350" dirty="0"/>
                  <a:t>25</a:t>
                </a:r>
              </a:p>
            </p:txBody>
          </p:sp>
        </p:grpSp>
        <p:sp>
          <p:nvSpPr>
            <p:cNvPr id="31" name="TextBox 30">
              <a:extLst>
                <a:ext uri="{FF2B5EF4-FFF2-40B4-BE49-F238E27FC236}">
                  <a16:creationId xmlns:a16="http://schemas.microsoft.com/office/drawing/2014/main" id="{73FDE083-7112-46AB-8522-ED49CFF22A0A}"/>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36" name="Rectangle 35">
            <a:extLst>
              <a:ext uri="{FF2B5EF4-FFF2-40B4-BE49-F238E27FC236}">
                <a16:creationId xmlns:a16="http://schemas.microsoft.com/office/drawing/2014/main" id="{9C5CD5DC-2FA5-4CD6-8883-483D42BCB549}"/>
              </a:ext>
            </a:extLst>
          </p:cNvPr>
          <p:cNvSpPr/>
          <p:nvPr/>
        </p:nvSpPr>
        <p:spPr>
          <a:xfrm>
            <a:off x="314246" y="73957"/>
            <a:ext cx="8509308" cy="784830"/>
          </a:xfrm>
          <a:prstGeom prst="rect">
            <a:avLst/>
          </a:prstGeom>
        </p:spPr>
        <p:txBody>
          <a:bodyPr wrap="square">
            <a:spAutoFit/>
          </a:bodyPr>
          <a:lstStyle/>
          <a:p>
            <a:pPr algn="ctr"/>
            <a:r>
              <a:rPr lang="en-US" sz="1500" b="1" dirty="0">
                <a:ln w="0"/>
                <a:solidFill>
                  <a:schemeClr val="tx1"/>
                </a:solidFill>
                <a:effectLst>
                  <a:outerShdw blurRad="38100" dist="25400" dir="5400000" algn="ctr" rotWithShape="0">
                    <a:srgbClr val="6E747A">
                      <a:alpha val="43000"/>
                    </a:srgbClr>
                  </a:outerShdw>
                </a:effectLst>
                <a:latin typeface="Arial" panose="020B0604020202020204" pitchFamily="34" charset="0"/>
                <a:ea typeface="Times New Roman" panose="02020603050405020304" pitchFamily="18" charset="0"/>
                <a:cs typeface="Arial" panose="020B0604020202020204" pitchFamily="34" charset="0"/>
              </a:rPr>
              <a:t>MODELING AND SIMULATION THE RESISTANCE TORQUE FOR SPECIFIC WHEEL ALIGNMENT IN THE ELECTRIC POWER STEERING SYSTEM BY USING MATLAB/SIMULINK AND ITS APPLICATION</a:t>
            </a:r>
            <a:endParaRPr lang="en-US" sz="15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1057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4983976" cy="380873"/>
          </a:xfrm>
          <a:prstGeom prst="rect">
            <a:avLst/>
          </a:prstGeom>
          <a:noFill/>
        </p:spPr>
        <p:txBody>
          <a:bodyPr wrap="square" rtlCol="0">
            <a:spAutoFit/>
          </a:bodyPr>
          <a:lstStyle/>
          <a:p>
            <a:r>
              <a:rPr lang="en-US" sz="1875" b="1">
                <a:latin typeface="Arial" panose="020B0604020202020204" pitchFamily="34" charset="0"/>
                <a:cs typeface="Arial" panose="020B0604020202020204" pitchFamily="34" charset="0"/>
              </a:rPr>
              <a:t>5. CONCLUSION &amp; FUTURE WORK</a:t>
            </a:r>
          </a:p>
        </p:txBody>
      </p:sp>
      <p:cxnSp>
        <p:nvCxnSpPr>
          <p:cNvPr id="6" name="Straight Connector 5"/>
          <p:cNvCxnSpPr/>
          <p:nvPr/>
        </p:nvCxnSpPr>
        <p:spPr>
          <a:xfrm>
            <a:off x="0" y="424463"/>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0" y="6638632"/>
            <a:ext cx="9147100" cy="300082"/>
            <a:chOff x="0" y="6565503"/>
            <a:chExt cx="12196133" cy="400108"/>
          </a:xfrm>
        </p:grpSpPr>
        <p:grpSp>
          <p:nvGrpSpPr>
            <p:cNvPr id="7" name="Group 6"/>
            <p:cNvGrpSpPr/>
            <p:nvPr/>
          </p:nvGrpSpPr>
          <p:grpSpPr>
            <a:xfrm>
              <a:off x="0" y="6565503"/>
              <a:ext cx="12196133" cy="400108"/>
              <a:chOff x="0" y="6565503"/>
              <a:chExt cx="12196133" cy="400108"/>
            </a:xfrm>
          </p:grpSpPr>
          <p:grpSp>
            <p:nvGrpSpPr>
              <p:cNvPr id="9" name="Group 8"/>
              <p:cNvGrpSpPr/>
              <p:nvPr/>
            </p:nvGrpSpPr>
            <p:grpSpPr>
              <a:xfrm>
                <a:off x="0" y="6642340"/>
                <a:ext cx="12192000" cy="215660"/>
                <a:chOff x="0" y="6642340"/>
                <a:chExt cx="12192000" cy="215660"/>
              </a:xfrm>
            </p:grpSpPr>
            <p:sp>
              <p:nvSpPr>
                <p:cNvPr id="11" name="Rectangle 10"/>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Rectangle 11"/>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0" name="TextBox 9"/>
              <p:cNvSpPr txBox="1"/>
              <p:nvPr/>
            </p:nvSpPr>
            <p:spPr>
              <a:xfrm>
                <a:off x="11708453" y="6565503"/>
                <a:ext cx="487680" cy="400108"/>
              </a:xfrm>
              <a:prstGeom prst="rect">
                <a:avLst/>
              </a:prstGeom>
              <a:noFill/>
            </p:spPr>
            <p:txBody>
              <a:bodyPr wrap="square" rtlCol="0">
                <a:spAutoFit/>
              </a:bodyPr>
              <a:lstStyle/>
              <a:p>
                <a:r>
                  <a:rPr lang="en-US" sz="1350" dirty="0"/>
                  <a:t>26</a:t>
                </a:r>
              </a:p>
            </p:txBody>
          </p:sp>
        </p:grpSp>
        <p:sp>
          <p:nvSpPr>
            <p:cNvPr id="8" name="TextBox 7"/>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cxnSp>
        <p:nvCxnSpPr>
          <p:cNvPr id="3" name="Straight Connector 2"/>
          <p:cNvCxnSpPr>
            <a:cxnSpLocks/>
          </p:cNvCxnSpPr>
          <p:nvPr/>
        </p:nvCxnSpPr>
        <p:spPr>
          <a:xfrm>
            <a:off x="4505325" y="771525"/>
            <a:ext cx="0" cy="5515160"/>
          </a:xfrm>
          <a:prstGeom prst="line">
            <a:avLst/>
          </a:prstGeom>
          <a:ln w="38100">
            <a:solidFill>
              <a:srgbClr val="32AEB8"/>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270688" y="441746"/>
            <a:ext cx="2067789"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CONCLUSION</a:t>
            </a:r>
          </a:p>
        </p:txBody>
      </p:sp>
      <p:sp>
        <p:nvSpPr>
          <p:cNvPr id="18" name="TextBox 17"/>
          <p:cNvSpPr txBox="1"/>
          <p:nvPr/>
        </p:nvSpPr>
        <p:spPr>
          <a:xfrm>
            <a:off x="6153520" y="487258"/>
            <a:ext cx="2134934" cy="415498"/>
          </a:xfrm>
          <a:prstGeom prst="rect">
            <a:avLst/>
          </a:prstGeom>
          <a:noFill/>
        </p:spPr>
        <p:txBody>
          <a:bodyPr wrap="square" rtlCol="0">
            <a:spAutoFit/>
          </a:bodyPr>
          <a:lstStyle/>
          <a:p>
            <a:r>
              <a:rPr lang="en-US" sz="2100" b="1"/>
              <a:t>FUTURE WORKS</a:t>
            </a:r>
          </a:p>
        </p:txBody>
      </p:sp>
      <p:sp>
        <p:nvSpPr>
          <p:cNvPr id="14" name="TextBox 13">
            <a:extLst>
              <a:ext uri="{FF2B5EF4-FFF2-40B4-BE49-F238E27FC236}">
                <a16:creationId xmlns:a16="http://schemas.microsoft.com/office/drawing/2014/main" id="{B78A54A3-C7E5-4899-85B4-C657AEF1A7BC}"/>
              </a:ext>
            </a:extLst>
          </p:cNvPr>
          <p:cNvSpPr txBox="1"/>
          <p:nvPr/>
        </p:nvSpPr>
        <p:spPr>
          <a:xfrm>
            <a:off x="-259905" y="807390"/>
            <a:ext cx="4856555" cy="5658600"/>
          </a:xfrm>
          <a:prstGeom prst="rect">
            <a:avLst/>
          </a:prstGeom>
          <a:noFill/>
        </p:spPr>
        <p:txBody>
          <a:bodyPr wrap="square" rtlCol="0">
            <a:spAutoFit/>
          </a:bodyPr>
          <a:lstStyle/>
          <a:p>
            <a:pPr marL="457200" marR="406400" indent="285750" algn="just">
              <a:lnSpc>
                <a:spcPct val="150000"/>
              </a:lnSpc>
              <a:spcBef>
                <a:spcPts val="0"/>
              </a:spcBef>
              <a:spcAft>
                <a:spcPts val="0"/>
              </a:spcAft>
              <a:tabLst>
                <a:tab pos="6743700" algn="l"/>
              </a:tabLst>
            </a:pPr>
            <a:r>
              <a:rPr lang="en-US" sz="1500" dirty="0">
                <a:effectLst/>
                <a:latin typeface="Arial" panose="020B0604020202020204" pitchFamily="34" charset="0"/>
                <a:ea typeface="DengXian" panose="02010600030101010101" pitchFamily="2" charset="-122"/>
                <a:cs typeface="Arial" panose="020B0604020202020204" pitchFamily="34" charset="0"/>
              </a:rPr>
              <a:t>All the steering resistance torque conveys are clearly mentioned in this Capstone project. Moreover, a total steering resistance torque model of a power steering system is built exactly by applying the above knowledge: numerical equations and relevant factors. It can also be used for the design of other power steering systems, thanks to the resistance torque model to calculate the appropriate assist torque in different driving conditions.</a:t>
            </a:r>
          </a:p>
          <a:p>
            <a:pPr marL="457200" marR="406400" indent="285750" algn="just">
              <a:lnSpc>
                <a:spcPct val="150000"/>
              </a:lnSpc>
              <a:spcBef>
                <a:spcPts val="0"/>
              </a:spcBef>
              <a:spcAft>
                <a:spcPts val="0"/>
              </a:spcAft>
              <a:tabLst>
                <a:tab pos="6743700" algn="l"/>
              </a:tabLst>
            </a:pPr>
            <a:r>
              <a:rPr lang="en-US" sz="1500" dirty="0">
                <a:effectLst/>
                <a:latin typeface="Arial" panose="020B0604020202020204" pitchFamily="34" charset="0"/>
                <a:ea typeface="DengXian" panose="02010600030101010101" pitchFamily="2" charset="-122"/>
                <a:cs typeface="Arial" panose="020B0604020202020204" pitchFamily="34" charset="0"/>
              </a:rPr>
              <a:t>The main conclusion obtained in this Capstone project is how the wheel alignment especially the Caster angle, Kingpin angle, and Camber angle affects to the resistance moment</a:t>
            </a:r>
            <a:r>
              <a:rPr lang="vi-VN" sz="1800" dirty="0">
                <a:effectLst/>
                <a:latin typeface="Calibri" panose="020F0502020204030204" pitchFamily="34" charset="0"/>
                <a:ea typeface="Calibri" panose="020F0502020204030204" pitchFamily="34" charset="0"/>
                <a:cs typeface="Calibri" panose="020F0502020204030204" pitchFamily="34" charset="0"/>
              </a:rPr>
              <a:t>.</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19" name="TextBox 18">
            <a:extLst>
              <a:ext uri="{FF2B5EF4-FFF2-40B4-BE49-F238E27FC236}">
                <a16:creationId xmlns:a16="http://schemas.microsoft.com/office/drawing/2014/main" id="{032C3FF4-FC57-4BAC-BB8C-EFE9FAD76D6F}"/>
              </a:ext>
            </a:extLst>
          </p:cNvPr>
          <p:cNvSpPr txBox="1"/>
          <p:nvPr/>
        </p:nvSpPr>
        <p:spPr>
          <a:xfrm>
            <a:off x="4082160" y="392010"/>
            <a:ext cx="5572813" cy="2265557"/>
          </a:xfrm>
          <a:prstGeom prst="rect">
            <a:avLst/>
          </a:prstGeom>
          <a:noFill/>
        </p:spPr>
        <p:txBody>
          <a:bodyPr wrap="square">
            <a:spAutoFit/>
          </a:bodyPr>
          <a:lstStyle/>
          <a:p>
            <a:pPr marL="0" marR="520700" algn="just">
              <a:lnSpc>
                <a:spcPct val="150000"/>
              </a:lnSpc>
              <a:spcBef>
                <a:spcPts val="15"/>
              </a:spcBef>
              <a:spcAft>
                <a:spcPts val="0"/>
              </a:spcAft>
              <a:tabLst>
                <a:tab pos="514350" algn="l"/>
                <a:tab pos="694690" algn="l"/>
              </a:tabLst>
            </a:pPr>
            <a:r>
              <a:rPr lang="vi-VN" b="1" dirty="0">
                <a:effectLst/>
                <a:latin typeface="Arial" panose="020B0604020202020204" pitchFamily="34" charset="0"/>
                <a:ea typeface="Calibri" panose="020F0502020204030204" pitchFamily="34" charset="0"/>
                <a:cs typeface="Arial" panose="020B0604020202020204" pitchFamily="34" charset="0"/>
              </a:rPr>
              <a:t> </a:t>
            </a:r>
            <a:r>
              <a:rPr lang="en-US" b="1" dirty="0">
                <a:effectLst/>
                <a:latin typeface="Arial" panose="020B0604020202020204" pitchFamily="34" charset="0"/>
                <a:ea typeface="Calibri" panose="020F0502020204030204" pitchFamily="34" charset="0"/>
                <a:cs typeface="Arial" panose="020B0604020202020204" pitchFamily="34" charset="0"/>
              </a:rPr>
              <a:t>						</a:t>
            </a:r>
            <a:endParaRPr lang="en-US" dirty="0">
              <a:effectLst/>
              <a:latin typeface="Arial" panose="020B0604020202020204" pitchFamily="34" charset="0"/>
              <a:ea typeface="Calibri" panose="020F0502020204030204" pitchFamily="34" charset="0"/>
              <a:cs typeface="Arial" panose="020B0604020202020204" pitchFamily="34" charset="0"/>
            </a:endParaRPr>
          </a:p>
          <a:p>
            <a:pPr marL="457200" marR="520700" indent="-457200" algn="just">
              <a:lnSpc>
                <a:spcPct val="150000"/>
              </a:lnSpc>
              <a:spcBef>
                <a:spcPts val="15"/>
              </a:spcBef>
              <a:spcAft>
                <a:spcPts val="0"/>
              </a:spcAft>
              <a:tabLst>
                <a:tab pos="514350" algn="l"/>
                <a:tab pos="694690" algn="l"/>
              </a:tabLst>
            </a:pPr>
            <a:r>
              <a:rPr lang="en-US" b="1" dirty="0">
                <a:effectLst/>
                <a:latin typeface="Arial" panose="020B0604020202020204" pitchFamily="34" charset="0"/>
                <a:ea typeface="Calibri" panose="020F0502020204030204" pitchFamily="34" charset="0"/>
                <a:cs typeface="Arial" panose="020B0604020202020204" pitchFamily="34" charset="0"/>
              </a:rPr>
              <a:t>             </a:t>
            </a:r>
            <a:r>
              <a:rPr lang="en-US" sz="1500" dirty="0">
                <a:effectLst/>
                <a:latin typeface="Arial" panose="020B0604020202020204" pitchFamily="34" charset="0"/>
                <a:ea typeface="DengXian" panose="02010600030101010101" pitchFamily="2" charset="-122"/>
                <a:cs typeface="Arial" panose="020B0604020202020204" pitchFamily="34" charset="0"/>
              </a:rPr>
              <a:t>It is recommended to develop this steering mechanism model and go further to simulate different situations by assisting simulators such as Matlab/Simulink based on all relevant theories mentioned in this Capstone project</a:t>
            </a:r>
            <a:endParaRPr lang="en-US" sz="15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834630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78631" y="2331322"/>
            <a:ext cx="2778356" cy="473206"/>
          </a:xfrm>
          <a:prstGeom prst="rect">
            <a:avLst/>
          </a:prstGeom>
          <a:noFill/>
        </p:spPr>
        <p:txBody>
          <a:bodyPr wrap="square" rtlCol="0">
            <a:spAutoFit/>
          </a:bodyPr>
          <a:lstStyle/>
          <a:p>
            <a:r>
              <a:rPr lang="en-US" altLang="ko-KR" sz="2400" b="1" dirty="0">
                <a:solidFill>
                  <a:srgbClr val="FF0000"/>
                </a:solidFill>
                <a:latin typeface="Arial" panose="020B0604020202020204" pitchFamily="34" charset="0"/>
                <a:cs typeface="Arial" panose="020B0604020202020204" pitchFamily="34" charset="0"/>
              </a:rPr>
              <a:t>Introduction</a:t>
            </a:r>
          </a:p>
        </p:txBody>
      </p:sp>
      <p:sp>
        <p:nvSpPr>
          <p:cNvPr id="4" name="Title 2"/>
          <p:cNvSpPr txBox="1"/>
          <p:nvPr/>
        </p:nvSpPr>
        <p:spPr>
          <a:xfrm>
            <a:off x="132228" y="1519806"/>
            <a:ext cx="2671933"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3375">
                <a:latin typeface="Arial" panose="020B0604020202020204" pitchFamily="34" charset="0"/>
                <a:cs typeface="Arial" panose="020B0604020202020204" pitchFamily="34" charset="0"/>
              </a:rPr>
              <a:t>CONTENTS</a:t>
            </a:r>
            <a:endParaRPr lang="en-US" sz="3375" dirty="0">
              <a:latin typeface="Arial" panose="020B0604020202020204" pitchFamily="34" charset="0"/>
              <a:cs typeface="Arial" panose="020B0604020202020204" pitchFamily="34" charset="0"/>
            </a:endParaRPr>
          </a:p>
        </p:txBody>
      </p:sp>
      <p:sp>
        <p:nvSpPr>
          <p:cNvPr id="12" name="TextBox 11"/>
          <p:cNvSpPr txBox="1"/>
          <p:nvPr/>
        </p:nvSpPr>
        <p:spPr>
          <a:xfrm>
            <a:off x="455389" y="2928782"/>
            <a:ext cx="4294733" cy="473206"/>
          </a:xfrm>
          <a:prstGeom prst="rect">
            <a:avLst/>
          </a:prstGeom>
          <a:noFill/>
        </p:spPr>
        <p:txBody>
          <a:bodyPr wrap="square" rtlCol="0">
            <a:spAutoFit/>
          </a:bodyPr>
          <a:lstStyle/>
          <a:p>
            <a:r>
              <a:rPr lang="en-US" altLang="ko-KR" sz="2400" dirty="0">
                <a:latin typeface="Arial" panose="020B0604020202020204" pitchFamily="34" charset="0"/>
                <a:cs typeface="Arial" panose="020B0604020202020204" pitchFamily="34" charset="0"/>
              </a:rPr>
              <a:t>Theoretical basis</a:t>
            </a:r>
          </a:p>
        </p:txBody>
      </p:sp>
      <p:sp>
        <p:nvSpPr>
          <p:cNvPr id="13" name="TextBox 12"/>
          <p:cNvSpPr txBox="1"/>
          <p:nvPr/>
        </p:nvSpPr>
        <p:spPr>
          <a:xfrm>
            <a:off x="455389" y="3517972"/>
            <a:ext cx="4294733" cy="473206"/>
          </a:xfrm>
          <a:prstGeom prst="rect">
            <a:avLst/>
          </a:prstGeom>
          <a:noFill/>
        </p:spPr>
        <p:txBody>
          <a:bodyPr wrap="square" rtlCol="0">
            <a:spAutoFit/>
          </a:bodyPr>
          <a:lstStyle/>
          <a:p>
            <a:r>
              <a:rPr lang="en-US" altLang="ko-KR" sz="2400" dirty="0">
                <a:latin typeface="Arial" panose="020B0604020202020204" pitchFamily="34" charset="0"/>
                <a:cs typeface="Arial" panose="020B0604020202020204" pitchFamily="34" charset="0"/>
              </a:rPr>
              <a:t>Implementation process</a:t>
            </a:r>
          </a:p>
        </p:txBody>
      </p:sp>
      <p:sp>
        <p:nvSpPr>
          <p:cNvPr id="14" name="TextBox 13"/>
          <p:cNvSpPr txBox="1"/>
          <p:nvPr/>
        </p:nvSpPr>
        <p:spPr>
          <a:xfrm>
            <a:off x="453700" y="4749796"/>
            <a:ext cx="4577162" cy="473206"/>
          </a:xfrm>
          <a:prstGeom prst="rect">
            <a:avLst/>
          </a:prstGeom>
          <a:noFill/>
        </p:spPr>
        <p:txBody>
          <a:bodyPr wrap="square" rtlCol="0">
            <a:spAutoFit/>
          </a:bodyPr>
          <a:lstStyle/>
          <a:p>
            <a:r>
              <a:rPr lang="en-US" altLang="ko-KR" sz="2400" dirty="0">
                <a:latin typeface="Arial" panose="020B0604020202020204" pitchFamily="34" charset="0"/>
                <a:cs typeface="Arial" panose="020B0604020202020204" pitchFamily="34" charset="0"/>
              </a:rPr>
              <a:t>Conclusion and future work</a:t>
            </a:r>
          </a:p>
        </p:txBody>
      </p:sp>
      <p:sp>
        <p:nvSpPr>
          <p:cNvPr id="16" name="TextBox 15"/>
          <p:cNvSpPr txBox="1"/>
          <p:nvPr/>
        </p:nvSpPr>
        <p:spPr>
          <a:xfrm>
            <a:off x="90842" y="2317012"/>
            <a:ext cx="277378" cy="438582"/>
          </a:xfrm>
          <a:prstGeom prst="rect">
            <a:avLst/>
          </a:prstGeom>
          <a:noFill/>
        </p:spPr>
        <p:txBody>
          <a:bodyPr wrap="square" rtlCol="0">
            <a:spAutoFit/>
          </a:bodyPr>
          <a:lstStyle/>
          <a:p>
            <a:r>
              <a:rPr lang="en-US" altLang="ko-KR" sz="2250" b="1">
                <a:cs typeface="Arial" panose="020B0604020202020204" pitchFamily="34" charset="0"/>
              </a:rPr>
              <a:t>1</a:t>
            </a:r>
            <a:endParaRPr lang="ko-KR" altLang="en-US" sz="2250" b="1" dirty="0">
              <a:cs typeface="Arial" panose="020B0604020202020204" pitchFamily="34" charset="0"/>
            </a:endParaRPr>
          </a:p>
        </p:txBody>
      </p:sp>
      <p:sp>
        <p:nvSpPr>
          <p:cNvPr id="17" name="TextBox 16"/>
          <p:cNvSpPr txBox="1"/>
          <p:nvPr/>
        </p:nvSpPr>
        <p:spPr>
          <a:xfrm>
            <a:off x="92530" y="3508994"/>
            <a:ext cx="277378" cy="438582"/>
          </a:xfrm>
          <a:prstGeom prst="rect">
            <a:avLst/>
          </a:prstGeom>
          <a:noFill/>
        </p:spPr>
        <p:txBody>
          <a:bodyPr wrap="square" rtlCol="0">
            <a:spAutoFit/>
          </a:bodyPr>
          <a:lstStyle/>
          <a:p>
            <a:r>
              <a:rPr lang="en-US" altLang="ko-KR" sz="2250" b="1">
                <a:cs typeface="Arial" panose="020B0604020202020204" pitchFamily="34" charset="0"/>
              </a:rPr>
              <a:t>3</a:t>
            </a:r>
            <a:endParaRPr lang="ko-KR" altLang="en-US" sz="2250" b="1" dirty="0">
              <a:cs typeface="Arial" panose="020B0604020202020204" pitchFamily="34" charset="0"/>
            </a:endParaRPr>
          </a:p>
        </p:txBody>
      </p:sp>
      <p:sp>
        <p:nvSpPr>
          <p:cNvPr id="18" name="TextBox 17"/>
          <p:cNvSpPr txBox="1"/>
          <p:nvPr/>
        </p:nvSpPr>
        <p:spPr>
          <a:xfrm>
            <a:off x="90840" y="4144432"/>
            <a:ext cx="277378" cy="438582"/>
          </a:xfrm>
          <a:prstGeom prst="rect">
            <a:avLst/>
          </a:prstGeom>
          <a:noFill/>
        </p:spPr>
        <p:txBody>
          <a:bodyPr wrap="square" rtlCol="0">
            <a:spAutoFit/>
          </a:bodyPr>
          <a:lstStyle/>
          <a:p>
            <a:r>
              <a:rPr lang="en-US" altLang="ko-KR" sz="2250" b="1">
                <a:cs typeface="Arial" panose="020B0604020202020204" pitchFamily="34" charset="0"/>
              </a:rPr>
              <a:t>4</a:t>
            </a:r>
            <a:endParaRPr lang="ko-KR" altLang="en-US" sz="2250" b="1" dirty="0">
              <a:cs typeface="Arial" panose="020B0604020202020204" pitchFamily="34" charset="0"/>
            </a:endParaRPr>
          </a:p>
        </p:txBody>
      </p:sp>
      <p:sp>
        <p:nvSpPr>
          <p:cNvPr id="19" name="TextBox 18"/>
          <p:cNvSpPr txBox="1"/>
          <p:nvPr/>
        </p:nvSpPr>
        <p:spPr>
          <a:xfrm>
            <a:off x="90840" y="2928820"/>
            <a:ext cx="277378" cy="438582"/>
          </a:xfrm>
          <a:prstGeom prst="rect">
            <a:avLst/>
          </a:prstGeom>
          <a:noFill/>
        </p:spPr>
        <p:txBody>
          <a:bodyPr wrap="square" rtlCol="0">
            <a:spAutoFit/>
          </a:bodyPr>
          <a:lstStyle/>
          <a:p>
            <a:r>
              <a:rPr lang="en-US" altLang="ko-KR" sz="2250" b="1">
                <a:cs typeface="Arial" panose="020B0604020202020204" pitchFamily="34" charset="0"/>
              </a:rPr>
              <a:t>2</a:t>
            </a:r>
            <a:endParaRPr lang="ko-KR" altLang="en-US" sz="2250" b="1" dirty="0">
              <a:cs typeface="Arial" panose="020B0604020202020204" pitchFamily="34" charset="0"/>
            </a:endParaRPr>
          </a:p>
        </p:txBody>
      </p:sp>
      <p:sp>
        <p:nvSpPr>
          <p:cNvPr id="20" name="TextBox 19"/>
          <p:cNvSpPr txBox="1"/>
          <p:nvPr/>
        </p:nvSpPr>
        <p:spPr>
          <a:xfrm>
            <a:off x="90840" y="4749796"/>
            <a:ext cx="277378" cy="438582"/>
          </a:xfrm>
          <a:prstGeom prst="rect">
            <a:avLst/>
          </a:prstGeom>
          <a:noFill/>
        </p:spPr>
        <p:txBody>
          <a:bodyPr wrap="square" rtlCol="0">
            <a:spAutoFit/>
          </a:bodyPr>
          <a:lstStyle/>
          <a:p>
            <a:r>
              <a:rPr lang="en-US" altLang="ko-KR" sz="2250" b="1">
                <a:cs typeface="Arial" panose="020B0604020202020204" pitchFamily="34" charset="0"/>
              </a:rPr>
              <a:t>5</a:t>
            </a:r>
            <a:endParaRPr lang="ko-KR" altLang="en-US" sz="2250" b="1" dirty="0">
              <a:cs typeface="Arial" panose="020B0604020202020204" pitchFamily="34" charset="0"/>
            </a:endParaRPr>
          </a:p>
        </p:txBody>
      </p:sp>
      <p:sp>
        <p:nvSpPr>
          <p:cNvPr id="21" name="Frame 20"/>
          <p:cNvSpPr/>
          <p:nvPr/>
        </p:nvSpPr>
        <p:spPr>
          <a:xfrm>
            <a:off x="50589" y="2353221"/>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2" name="Frame 21"/>
          <p:cNvSpPr/>
          <p:nvPr/>
        </p:nvSpPr>
        <p:spPr>
          <a:xfrm>
            <a:off x="50586" y="2958694"/>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3" name="Frame 22"/>
          <p:cNvSpPr/>
          <p:nvPr/>
        </p:nvSpPr>
        <p:spPr>
          <a:xfrm>
            <a:off x="50586" y="3536429"/>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4" name="Frame 23"/>
          <p:cNvSpPr/>
          <p:nvPr/>
        </p:nvSpPr>
        <p:spPr>
          <a:xfrm>
            <a:off x="50586" y="4158150"/>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5" name="Frame 24"/>
          <p:cNvSpPr/>
          <p:nvPr/>
        </p:nvSpPr>
        <p:spPr>
          <a:xfrm>
            <a:off x="50586" y="4763513"/>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7" name="TextBox 26"/>
          <p:cNvSpPr txBox="1"/>
          <p:nvPr/>
        </p:nvSpPr>
        <p:spPr>
          <a:xfrm>
            <a:off x="457529" y="4108408"/>
            <a:ext cx="3890875" cy="473206"/>
          </a:xfrm>
          <a:prstGeom prst="rect">
            <a:avLst/>
          </a:prstGeom>
          <a:noFill/>
        </p:spPr>
        <p:txBody>
          <a:bodyPr wrap="square" rtlCol="0">
            <a:spAutoFit/>
          </a:bodyPr>
          <a:lstStyle/>
          <a:p>
            <a:r>
              <a:rPr lang="en-US" altLang="ko-KR" sz="2400" dirty="0">
                <a:latin typeface="Arial" panose="020B0604020202020204" pitchFamily="34" charset="0"/>
                <a:cs typeface="Arial" panose="020B0604020202020204" pitchFamily="34" charset="0"/>
              </a:rPr>
              <a:t>Result and discussion</a:t>
            </a:r>
          </a:p>
        </p:txBody>
      </p:sp>
      <p:sp>
        <p:nvSpPr>
          <p:cNvPr id="2" name="Rectangle 1"/>
          <p:cNvSpPr/>
          <p:nvPr/>
        </p:nvSpPr>
        <p:spPr>
          <a:xfrm>
            <a:off x="4348404" y="1519806"/>
            <a:ext cx="4835845" cy="4146333"/>
          </a:xfrm>
          <a:prstGeom prst="rect">
            <a:avLst/>
          </a:prstGeom>
          <a:solidFill>
            <a:srgbClr val="32AEB8">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Rectangle 29"/>
          <p:cNvSpPr/>
          <p:nvPr/>
        </p:nvSpPr>
        <p:spPr>
          <a:xfrm>
            <a:off x="4433885" y="1631401"/>
            <a:ext cx="815340" cy="392864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32" name="TextBox 31"/>
          <p:cNvSpPr txBox="1"/>
          <p:nvPr/>
        </p:nvSpPr>
        <p:spPr>
          <a:xfrm>
            <a:off x="4536177" y="2697699"/>
            <a:ext cx="713048" cy="438582"/>
          </a:xfrm>
          <a:prstGeom prst="rect">
            <a:avLst/>
          </a:prstGeom>
          <a:noFill/>
        </p:spPr>
        <p:txBody>
          <a:bodyPr wrap="square" rtlCol="0">
            <a:spAutoFit/>
          </a:bodyPr>
          <a:lstStyle/>
          <a:p>
            <a:r>
              <a:rPr lang="en-US" altLang="ko-KR" sz="2250" b="1" dirty="0">
                <a:latin typeface="Arial" panose="020B0604020202020204" pitchFamily="34" charset="0"/>
                <a:cs typeface="Arial" panose="020B0604020202020204" pitchFamily="34" charset="0"/>
              </a:rPr>
              <a:t>1.1</a:t>
            </a:r>
            <a:endParaRPr lang="ko-KR" altLang="en-US" sz="2250" b="1" dirty="0">
              <a:latin typeface="Arial" panose="020B0604020202020204" pitchFamily="34" charset="0"/>
              <a:cs typeface="Arial" panose="020B0604020202020204" pitchFamily="34" charset="0"/>
            </a:endParaRPr>
          </a:p>
        </p:txBody>
      </p:sp>
      <p:sp>
        <p:nvSpPr>
          <p:cNvPr id="33" name="TextBox 32"/>
          <p:cNvSpPr txBox="1"/>
          <p:nvPr/>
        </p:nvSpPr>
        <p:spPr>
          <a:xfrm>
            <a:off x="4536177" y="3251517"/>
            <a:ext cx="713048" cy="438582"/>
          </a:xfrm>
          <a:prstGeom prst="rect">
            <a:avLst/>
          </a:prstGeom>
          <a:noFill/>
        </p:spPr>
        <p:txBody>
          <a:bodyPr wrap="square" rtlCol="0">
            <a:spAutoFit/>
          </a:bodyPr>
          <a:lstStyle/>
          <a:p>
            <a:r>
              <a:rPr lang="en-US" altLang="ko-KR" sz="2250" b="1" dirty="0">
                <a:latin typeface="Arial" panose="020B0604020202020204" pitchFamily="34" charset="0"/>
                <a:cs typeface="Arial" panose="020B0604020202020204" pitchFamily="34" charset="0"/>
              </a:rPr>
              <a:t>1.2</a:t>
            </a:r>
            <a:endParaRPr lang="ko-KR" altLang="en-US" sz="2250" b="1" dirty="0">
              <a:latin typeface="Arial" panose="020B0604020202020204" pitchFamily="34" charset="0"/>
              <a:cs typeface="Arial" panose="020B0604020202020204" pitchFamily="34" charset="0"/>
            </a:endParaRPr>
          </a:p>
        </p:txBody>
      </p:sp>
      <p:sp>
        <p:nvSpPr>
          <p:cNvPr id="38" name="TextBox 37"/>
          <p:cNvSpPr txBox="1"/>
          <p:nvPr/>
        </p:nvSpPr>
        <p:spPr>
          <a:xfrm>
            <a:off x="5334706" y="2733937"/>
            <a:ext cx="3523675" cy="369332"/>
          </a:xfrm>
          <a:prstGeom prst="rect">
            <a:avLst/>
          </a:prstGeom>
          <a:noFill/>
        </p:spPr>
        <p:txBody>
          <a:bodyPr wrap="square" rtlCol="0">
            <a:spAutoFit/>
          </a:bodyPr>
          <a:lstStyle/>
          <a:p>
            <a:r>
              <a:rPr lang="en-US" altLang="ko-KR" dirty="0">
                <a:latin typeface="Arial" panose="020B0604020202020204" pitchFamily="34" charset="0"/>
                <a:cs typeface="Arial" panose="020B0604020202020204" pitchFamily="34" charset="0"/>
              </a:rPr>
              <a:t>Thesis objectives &amp; limitations</a:t>
            </a:r>
          </a:p>
        </p:txBody>
      </p:sp>
      <p:grpSp>
        <p:nvGrpSpPr>
          <p:cNvPr id="40" name="Group 39">
            <a:extLst>
              <a:ext uri="{FF2B5EF4-FFF2-40B4-BE49-F238E27FC236}">
                <a16:creationId xmlns:a16="http://schemas.microsoft.com/office/drawing/2014/main" id="{960A8633-B2D0-4770-86AE-FEA5E399ECE6}"/>
              </a:ext>
            </a:extLst>
          </p:cNvPr>
          <p:cNvGrpSpPr/>
          <p:nvPr/>
        </p:nvGrpSpPr>
        <p:grpSpPr>
          <a:xfrm>
            <a:off x="-3100" y="6636943"/>
            <a:ext cx="9147100" cy="300082"/>
            <a:chOff x="0" y="6565503"/>
            <a:chExt cx="12196133" cy="400108"/>
          </a:xfrm>
        </p:grpSpPr>
        <p:grpSp>
          <p:nvGrpSpPr>
            <p:cNvPr id="41" name="Group 40">
              <a:extLst>
                <a:ext uri="{FF2B5EF4-FFF2-40B4-BE49-F238E27FC236}">
                  <a16:creationId xmlns:a16="http://schemas.microsoft.com/office/drawing/2014/main" id="{DA44569C-9101-45FA-B8CF-AA210DB58600}"/>
                </a:ext>
              </a:extLst>
            </p:cNvPr>
            <p:cNvGrpSpPr/>
            <p:nvPr/>
          </p:nvGrpSpPr>
          <p:grpSpPr>
            <a:xfrm>
              <a:off x="0" y="6565503"/>
              <a:ext cx="12196133" cy="400108"/>
              <a:chOff x="0" y="6565503"/>
              <a:chExt cx="12196133" cy="400108"/>
            </a:xfrm>
          </p:grpSpPr>
          <p:grpSp>
            <p:nvGrpSpPr>
              <p:cNvPr id="43" name="Group 42">
                <a:extLst>
                  <a:ext uri="{FF2B5EF4-FFF2-40B4-BE49-F238E27FC236}">
                    <a16:creationId xmlns:a16="http://schemas.microsoft.com/office/drawing/2014/main" id="{5E4DB567-7690-4B73-A203-D335BFE799CC}"/>
                  </a:ext>
                </a:extLst>
              </p:cNvPr>
              <p:cNvGrpSpPr/>
              <p:nvPr/>
            </p:nvGrpSpPr>
            <p:grpSpPr>
              <a:xfrm>
                <a:off x="0" y="6642340"/>
                <a:ext cx="12192000" cy="215660"/>
                <a:chOff x="0" y="6642340"/>
                <a:chExt cx="12192000" cy="215660"/>
              </a:xfrm>
            </p:grpSpPr>
            <p:sp>
              <p:nvSpPr>
                <p:cNvPr id="45" name="Rectangle 44">
                  <a:extLst>
                    <a:ext uri="{FF2B5EF4-FFF2-40B4-BE49-F238E27FC236}">
                      <a16:creationId xmlns:a16="http://schemas.microsoft.com/office/drawing/2014/main" id="{84967812-731A-4636-9C62-D71135E85009}"/>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6" name="Rectangle 45">
                  <a:extLst>
                    <a:ext uri="{FF2B5EF4-FFF2-40B4-BE49-F238E27FC236}">
                      <a16:creationId xmlns:a16="http://schemas.microsoft.com/office/drawing/2014/main" id="{E6467905-EB65-4B97-ABD8-062D182C1B76}"/>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44" name="TextBox 43">
                <a:extLst>
                  <a:ext uri="{FF2B5EF4-FFF2-40B4-BE49-F238E27FC236}">
                    <a16:creationId xmlns:a16="http://schemas.microsoft.com/office/drawing/2014/main" id="{1D12ADB4-A089-4493-8AFA-BF8F34769A91}"/>
                  </a:ext>
                </a:extLst>
              </p:cNvPr>
              <p:cNvSpPr txBox="1"/>
              <p:nvPr/>
            </p:nvSpPr>
            <p:spPr>
              <a:xfrm>
                <a:off x="11708453" y="6565503"/>
                <a:ext cx="487680" cy="400108"/>
              </a:xfrm>
              <a:prstGeom prst="rect">
                <a:avLst/>
              </a:prstGeom>
              <a:noFill/>
            </p:spPr>
            <p:txBody>
              <a:bodyPr wrap="square" rtlCol="0">
                <a:spAutoFit/>
              </a:bodyPr>
              <a:lstStyle/>
              <a:p>
                <a:r>
                  <a:rPr lang="en-US" sz="1350"/>
                  <a:t>2</a:t>
                </a:r>
                <a:endParaRPr lang="en-US" sz="1350" dirty="0"/>
              </a:p>
            </p:txBody>
          </p:sp>
        </p:grpSp>
        <p:sp>
          <p:nvSpPr>
            <p:cNvPr id="42" name="TextBox 41">
              <a:extLst>
                <a:ext uri="{FF2B5EF4-FFF2-40B4-BE49-F238E27FC236}">
                  <a16:creationId xmlns:a16="http://schemas.microsoft.com/office/drawing/2014/main" id="{05424155-B9E8-4EB7-A50D-FD2730F04C63}"/>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47" name="Rectangle 46">
            <a:extLst>
              <a:ext uri="{FF2B5EF4-FFF2-40B4-BE49-F238E27FC236}">
                <a16:creationId xmlns:a16="http://schemas.microsoft.com/office/drawing/2014/main" id="{B449E395-5F1E-4E0F-8CCE-728B2DD0D7B4}"/>
              </a:ext>
            </a:extLst>
          </p:cNvPr>
          <p:cNvSpPr/>
          <p:nvPr/>
        </p:nvSpPr>
        <p:spPr>
          <a:xfrm>
            <a:off x="281523" y="79247"/>
            <a:ext cx="8509308" cy="784830"/>
          </a:xfrm>
          <a:prstGeom prst="rect">
            <a:avLst/>
          </a:prstGeom>
        </p:spPr>
        <p:txBody>
          <a:bodyPr wrap="square">
            <a:spAutoFit/>
          </a:bodyPr>
          <a:lstStyle/>
          <a:p>
            <a:pPr algn="ctr"/>
            <a:r>
              <a:rPr lang="en-US" sz="1500" b="1" dirty="0">
                <a:ln w="0"/>
                <a:solidFill>
                  <a:schemeClr val="tx1"/>
                </a:solidFill>
                <a:effectLst>
                  <a:outerShdw blurRad="38100" dist="25400" dir="5400000" algn="ctr" rotWithShape="0">
                    <a:srgbClr val="6E747A">
                      <a:alpha val="43000"/>
                    </a:srgbClr>
                  </a:outerShdw>
                </a:effectLst>
                <a:latin typeface="Arial" panose="020B0604020202020204" pitchFamily="34" charset="0"/>
                <a:ea typeface="Times New Roman" panose="02020603050405020304" pitchFamily="18" charset="0"/>
                <a:cs typeface="Arial" panose="020B0604020202020204" pitchFamily="34" charset="0"/>
              </a:rPr>
              <a:t>MODELING AND SIMULATION THE RESISTANCE TORQUE FOR SPECIFIC WHEEL ALIGNMENT IN THE ELECTRIC POWER STEERING SYSTEM BY USING MATLAB/SIMULINK AND ITS APPLICATION</a:t>
            </a:r>
            <a:endParaRPr lang="en-US" sz="1500" b="1" dirty="0">
              <a:latin typeface="Arial" panose="020B0604020202020204" pitchFamily="34" charset="0"/>
              <a:cs typeface="Arial" panose="020B0604020202020204" pitchFamily="34" charset="0"/>
            </a:endParaRPr>
          </a:p>
        </p:txBody>
      </p:sp>
      <p:sp>
        <p:nvSpPr>
          <p:cNvPr id="48" name="TextBox 47">
            <a:extLst>
              <a:ext uri="{FF2B5EF4-FFF2-40B4-BE49-F238E27FC236}">
                <a16:creationId xmlns:a16="http://schemas.microsoft.com/office/drawing/2014/main" id="{21F1A249-89D8-42E0-BAE6-DBE15F927813}"/>
              </a:ext>
            </a:extLst>
          </p:cNvPr>
          <p:cNvSpPr txBox="1"/>
          <p:nvPr/>
        </p:nvSpPr>
        <p:spPr>
          <a:xfrm>
            <a:off x="5351517" y="3250470"/>
            <a:ext cx="3370401" cy="646331"/>
          </a:xfrm>
          <a:prstGeom prst="rect">
            <a:avLst/>
          </a:prstGeom>
          <a:noFill/>
        </p:spPr>
        <p:txBody>
          <a:bodyPr wrap="square" rtlCol="0">
            <a:spAutoFit/>
          </a:bodyPr>
          <a:lstStyle/>
          <a:p>
            <a:r>
              <a:rPr lang="en-US" altLang="ko-KR" dirty="0">
                <a:latin typeface="Arial" panose="020B0604020202020204" pitchFamily="34" charset="0"/>
                <a:cs typeface="Arial" panose="020B0604020202020204" pitchFamily="34" charset="0"/>
              </a:rPr>
              <a:t>Working conditions &amp; Technical requirements</a:t>
            </a:r>
          </a:p>
        </p:txBody>
      </p:sp>
      <p:sp>
        <p:nvSpPr>
          <p:cNvPr id="5" name="TextBox 4">
            <a:extLst>
              <a:ext uri="{FF2B5EF4-FFF2-40B4-BE49-F238E27FC236}">
                <a16:creationId xmlns:a16="http://schemas.microsoft.com/office/drawing/2014/main" id="{5DAE3A83-B24C-450C-BEF8-BEB4DAAA71CB}"/>
              </a:ext>
            </a:extLst>
          </p:cNvPr>
          <p:cNvSpPr txBox="1"/>
          <p:nvPr/>
        </p:nvSpPr>
        <p:spPr>
          <a:xfrm>
            <a:off x="5376121" y="3925887"/>
            <a:ext cx="3523675" cy="369332"/>
          </a:xfrm>
          <a:prstGeom prst="rect">
            <a:avLst/>
          </a:prstGeom>
          <a:noFill/>
        </p:spPr>
        <p:txBody>
          <a:bodyPr wrap="square" rtlCol="0">
            <a:spAutoFit/>
          </a:bodyPr>
          <a:lstStyle/>
          <a:p>
            <a:r>
              <a:rPr lang="en-US" altLang="ko-KR" dirty="0">
                <a:latin typeface="Arial" panose="020B0604020202020204" pitchFamily="34" charset="0"/>
                <a:cs typeface="Arial" panose="020B0604020202020204" pitchFamily="34" charset="0"/>
              </a:rPr>
              <a:t>V model</a:t>
            </a:r>
          </a:p>
        </p:txBody>
      </p:sp>
      <p:sp>
        <p:nvSpPr>
          <p:cNvPr id="6" name="TextBox 5">
            <a:extLst>
              <a:ext uri="{FF2B5EF4-FFF2-40B4-BE49-F238E27FC236}">
                <a16:creationId xmlns:a16="http://schemas.microsoft.com/office/drawing/2014/main" id="{F087332B-C66D-4A74-72D3-B42FD29F1334}"/>
              </a:ext>
            </a:extLst>
          </p:cNvPr>
          <p:cNvSpPr txBox="1"/>
          <p:nvPr/>
        </p:nvSpPr>
        <p:spPr>
          <a:xfrm>
            <a:off x="4536970" y="3850117"/>
            <a:ext cx="712255" cy="438582"/>
          </a:xfrm>
          <a:prstGeom prst="rect">
            <a:avLst/>
          </a:prstGeom>
          <a:noFill/>
        </p:spPr>
        <p:txBody>
          <a:bodyPr wrap="square" rtlCol="0">
            <a:spAutoFit/>
          </a:bodyPr>
          <a:lstStyle/>
          <a:p>
            <a:r>
              <a:rPr lang="en-US" altLang="ko-KR" sz="2250" b="1" dirty="0">
                <a:latin typeface="Arial" panose="020B0604020202020204" pitchFamily="34" charset="0"/>
                <a:cs typeface="Arial" panose="020B0604020202020204" pitchFamily="34" charset="0"/>
              </a:rPr>
              <a:t>1.3</a:t>
            </a:r>
            <a:endParaRPr lang="ko-KR" altLang="en-US" sz="225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909932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1263" y="0"/>
            <a:ext cx="3467100" cy="380873"/>
          </a:xfrm>
          <a:prstGeom prst="rect">
            <a:avLst/>
          </a:prstGeom>
          <a:noFill/>
        </p:spPr>
        <p:txBody>
          <a:bodyPr wrap="square" rtlCol="0">
            <a:spAutoFit/>
          </a:bodyPr>
          <a:lstStyle/>
          <a:p>
            <a:r>
              <a:rPr lang="en-US" sz="1875" b="1" dirty="0">
                <a:latin typeface="Arial" panose="020B0604020202020204" pitchFamily="34" charset="0"/>
                <a:cs typeface="Arial" panose="020B0604020202020204" pitchFamily="34" charset="0"/>
              </a:rPr>
              <a:t>References</a:t>
            </a:r>
          </a:p>
        </p:txBody>
      </p:sp>
      <p:cxnSp>
        <p:nvCxnSpPr>
          <p:cNvPr id="5" name="Straight Connector 4"/>
          <p:cNvCxnSpPr/>
          <p:nvPr/>
        </p:nvCxnSpPr>
        <p:spPr>
          <a:xfrm>
            <a:off x="7620" y="362907"/>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D8F83571-2C35-43B7-B237-973B24658213}"/>
              </a:ext>
            </a:extLst>
          </p:cNvPr>
          <p:cNvGrpSpPr/>
          <p:nvPr/>
        </p:nvGrpSpPr>
        <p:grpSpPr>
          <a:xfrm>
            <a:off x="0" y="6638632"/>
            <a:ext cx="9147100" cy="300082"/>
            <a:chOff x="0" y="6565503"/>
            <a:chExt cx="12196133" cy="400108"/>
          </a:xfrm>
        </p:grpSpPr>
        <p:grpSp>
          <p:nvGrpSpPr>
            <p:cNvPr id="8" name="Group 7">
              <a:extLst>
                <a:ext uri="{FF2B5EF4-FFF2-40B4-BE49-F238E27FC236}">
                  <a16:creationId xmlns:a16="http://schemas.microsoft.com/office/drawing/2014/main" id="{BE66CD7A-6FCD-4D4B-AF45-EC31908E15E4}"/>
                </a:ext>
              </a:extLst>
            </p:cNvPr>
            <p:cNvGrpSpPr/>
            <p:nvPr/>
          </p:nvGrpSpPr>
          <p:grpSpPr>
            <a:xfrm>
              <a:off x="0" y="6565503"/>
              <a:ext cx="12196133" cy="400108"/>
              <a:chOff x="0" y="6565503"/>
              <a:chExt cx="12196133" cy="400108"/>
            </a:xfrm>
          </p:grpSpPr>
          <p:grpSp>
            <p:nvGrpSpPr>
              <p:cNvPr id="10" name="Group 9">
                <a:extLst>
                  <a:ext uri="{FF2B5EF4-FFF2-40B4-BE49-F238E27FC236}">
                    <a16:creationId xmlns:a16="http://schemas.microsoft.com/office/drawing/2014/main" id="{C8882749-B7C9-4B66-A5C0-E0A661A7C6EA}"/>
                  </a:ext>
                </a:extLst>
              </p:cNvPr>
              <p:cNvGrpSpPr/>
              <p:nvPr/>
            </p:nvGrpSpPr>
            <p:grpSpPr>
              <a:xfrm>
                <a:off x="0" y="6642340"/>
                <a:ext cx="12192000" cy="215660"/>
                <a:chOff x="0" y="6642340"/>
                <a:chExt cx="12192000" cy="215660"/>
              </a:xfrm>
            </p:grpSpPr>
            <p:sp>
              <p:nvSpPr>
                <p:cNvPr id="12" name="Rectangle 11">
                  <a:extLst>
                    <a:ext uri="{FF2B5EF4-FFF2-40B4-BE49-F238E27FC236}">
                      <a16:creationId xmlns:a16="http://schemas.microsoft.com/office/drawing/2014/main" id="{1F5B5902-7ED2-4C06-B18B-ABEE0D7B18D0}"/>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Rectangle 12">
                  <a:extLst>
                    <a:ext uri="{FF2B5EF4-FFF2-40B4-BE49-F238E27FC236}">
                      <a16:creationId xmlns:a16="http://schemas.microsoft.com/office/drawing/2014/main" id="{D70BC137-0019-46C6-856B-6E677F851B81}"/>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1" name="TextBox 10">
                <a:extLst>
                  <a:ext uri="{FF2B5EF4-FFF2-40B4-BE49-F238E27FC236}">
                    <a16:creationId xmlns:a16="http://schemas.microsoft.com/office/drawing/2014/main" id="{D3FB73AB-1577-40AF-86A1-E2A95B57D281}"/>
                  </a:ext>
                </a:extLst>
              </p:cNvPr>
              <p:cNvSpPr txBox="1"/>
              <p:nvPr/>
            </p:nvSpPr>
            <p:spPr>
              <a:xfrm>
                <a:off x="11708453" y="6565503"/>
                <a:ext cx="487680" cy="400108"/>
              </a:xfrm>
              <a:prstGeom prst="rect">
                <a:avLst/>
              </a:prstGeom>
              <a:noFill/>
            </p:spPr>
            <p:txBody>
              <a:bodyPr wrap="square" rtlCol="0">
                <a:spAutoFit/>
              </a:bodyPr>
              <a:lstStyle/>
              <a:p>
                <a:r>
                  <a:rPr lang="en-US" sz="1350" dirty="0"/>
                  <a:t>27</a:t>
                </a:r>
              </a:p>
            </p:txBody>
          </p:sp>
        </p:grpSp>
        <p:sp>
          <p:nvSpPr>
            <p:cNvPr id="9" name="TextBox 8">
              <a:extLst>
                <a:ext uri="{FF2B5EF4-FFF2-40B4-BE49-F238E27FC236}">
                  <a16:creationId xmlns:a16="http://schemas.microsoft.com/office/drawing/2014/main" id="{D589BAAC-F5B0-4446-BBBF-B6B1B1277B7B}"/>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
        <p:nvSpPr>
          <p:cNvPr id="14" name="TextBox 13">
            <a:extLst>
              <a:ext uri="{FF2B5EF4-FFF2-40B4-BE49-F238E27FC236}">
                <a16:creationId xmlns:a16="http://schemas.microsoft.com/office/drawing/2014/main" id="{7F9F0AF5-824D-68F1-9B40-A0325C027E52}"/>
              </a:ext>
            </a:extLst>
          </p:cNvPr>
          <p:cNvSpPr txBox="1"/>
          <p:nvPr/>
        </p:nvSpPr>
        <p:spPr>
          <a:xfrm>
            <a:off x="258978" y="516027"/>
            <a:ext cx="8786832" cy="6057877"/>
          </a:xfrm>
          <a:prstGeom prst="rect">
            <a:avLst/>
          </a:prstGeom>
          <a:noFill/>
        </p:spPr>
        <p:txBody>
          <a:bodyPr wrap="square">
            <a:spAutoFit/>
          </a:bodyPr>
          <a:lstStyle/>
          <a:p>
            <a:pPr marL="342900" marR="0" lvl="0" indent="-342900">
              <a:lnSpc>
                <a:spcPct val="200000"/>
              </a:lnSpc>
              <a:spcBef>
                <a:spcPts val="0"/>
              </a:spcBef>
              <a:spcAft>
                <a:spcPts val="0"/>
              </a:spcAft>
              <a:buFont typeface="+mj-lt"/>
              <a:buAutoNum type="arabicPeriod"/>
            </a:pPr>
            <a:r>
              <a:rPr lang="en-US" sz="1400" dirty="0">
                <a:effectLst/>
                <a:latin typeface="Arial" panose="020B0604020202020204" pitchFamily="34" charset="0"/>
                <a:ea typeface="Times New Roman" panose="02020603050405020304" pitchFamily="18" charset="0"/>
                <a:cs typeface="Arial" panose="020B0604020202020204" pitchFamily="34" charset="0"/>
              </a:rPr>
              <a:t>Jazar, R. N. (2017). </a:t>
            </a:r>
            <a:r>
              <a:rPr lang="en-US" sz="1400" i="1" dirty="0">
                <a:effectLst/>
                <a:latin typeface="Arial" panose="020B0604020202020204" pitchFamily="34" charset="0"/>
                <a:ea typeface="Times New Roman" panose="02020603050405020304" pitchFamily="18" charset="0"/>
                <a:cs typeface="Arial" panose="020B0604020202020204" pitchFamily="34" charset="0"/>
              </a:rPr>
              <a:t>Vehicle Dynamics: Theory and Application</a:t>
            </a:r>
            <a:r>
              <a:rPr lang="en-US" sz="1400" dirty="0">
                <a:effectLst/>
                <a:latin typeface="Arial" panose="020B0604020202020204" pitchFamily="34" charset="0"/>
                <a:ea typeface="Times New Roman" panose="02020603050405020304" pitchFamily="18" charset="0"/>
                <a:cs typeface="Arial" panose="020B0604020202020204" pitchFamily="34" charset="0"/>
              </a:rPr>
              <a:t> (3rd ed. 2017). Springer.</a:t>
            </a:r>
          </a:p>
          <a:p>
            <a:pPr marL="342900" marR="0" lvl="0" indent="-342900">
              <a:lnSpc>
                <a:spcPct val="200000"/>
              </a:lnSpc>
              <a:spcBef>
                <a:spcPts val="0"/>
              </a:spcBef>
              <a:spcAft>
                <a:spcPts val="0"/>
              </a:spcAft>
              <a:buFont typeface="+mj-lt"/>
              <a:buAutoNum type="arabicPeriod"/>
            </a:pPr>
            <a:r>
              <a:rPr lang="en-US" sz="1400" dirty="0">
                <a:effectLst/>
                <a:latin typeface="Arial" panose="020B0604020202020204" pitchFamily="34" charset="0"/>
                <a:ea typeface="Times New Roman" panose="02020603050405020304" pitchFamily="18" charset="0"/>
                <a:cs typeface="Arial" panose="020B0604020202020204" pitchFamily="34" charset="0"/>
              </a:rPr>
              <a:t>Lenzo, B. (2021). </a:t>
            </a:r>
            <a:r>
              <a:rPr lang="en-US" sz="1400" i="1" dirty="0">
                <a:effectLst/>
                <a:latin typeface="Arial" panose="020B0604020202020204" pitchFamily="34" charset="0"/>
                <a:ea typeface="Times New Roman" panose="02020603050405020304" pitchFamily="18" charset="0"/>
                <a:cs typeface="Arial" panose="020B0604020202020204" pitchFamily="34" charset="0"/>
              </a:rPr>
              <a:t>Vehicle Dynamics: Fundamentals and Ultimate Trends (CISM International Centre for Mechanical Sciences, 603)</a:t>
            </a:r>
            <a:r>
              <a:rPr lang="en-US" sz="1400" dirty="0">
                <a:effectLst/>
                <a:latin typeface="Arial" panose="020B0604020202020204" pitchFamily="34" charset="0"/>
                <a:ea typeface="Times New Roman" panose="02020603050405020304" pitchFamily="18" charset="0"/>
                <a:cs typeface="Arial" panose="020B0604020202020204" pitchFamily="34" charset="0"/>
              </a:rPr>
              <a:t> (1st ed. 2022). Springer.</a:t>
            </a:r>
          </a:p>
          <a:p>
            <a:pPr marL="342900" marR="0" lvl="0" indent="-342900">
              <a:lnSpc>
                <a:spcPct val="200000"/>
              </a:lnSpc>
              <a:spcBef>
                <a:spcPts val="0"/>
              </a:spcBef>
              <a:spcAft>
                <a:spcPts val="0"/>
              </a:spcAft>
              <a:buFont typeface="+mj-lt"/>
              <a:buAutoNum type="arabicPeriod"/>
            </a:pPr>
            <a:r>
              <a:rPr lang="en-US" sz="1400" dirty="0">
                <a:effectLst/>
                <a:latin typeface="Arial" panose="020B0604020202020204" pitchFamily="34" charset="0"/>
                <a:ea typeface="Times New Roman" panose="02020603050405020304" pitchFamily="18" charset="0"/>
                <a:cs typeface="Arial" panose="020B0604020202020204" pitchFamily="34" charset="0"/>
              </a:rPr>
              <a:t>Cossalter, V. (2006). </a:t>
            </a:r>
            <a:r>
              <a:rPr lang="en-US" sz="1400" i="1" dirty="0">
                <a:effectLst/>
                <a:latin typeface="Arial" panose="020B0604020202020204" pitchFamily="34" charset="0"/>
                <a:ea typeface="Times New Roman" panose="02020603050405020304" pitchFamily="18" charset="0"/>
                <a:cs typeface="Arial" panose="020B0604020202020204" pitchFamily="34" charset="0"/>
              </a:rPr>
              <a:t>Motorcycle Dynamics</a:t>
            </a:r>
            <a:r>
              <a:rPr lang="en-US" sz="1400" dirty="0">
                <a:effectLst/>
                <a:latin typeface="Arial" panose="020B0604020202020204" pitchFamily="34" charset="0"/>
                <a:ea typeface="Times New Roman" panose="02020603050405020304" pitchFamily="18" charset="0"/>
                <a:cs typeface="Arial" panose="020B0604020202020204" pitchFamily="34" charset="0"/>
              </a:rPr>
              <a:t> (2nd ed.). Lulu.com.</a:t>
            </a:r>
          </a:p>
          <a:p>
            <a:pPr marL="342900" marR="0" lvl="0" indent="-342900">
              <a:lnSpc>
                <a:spcPct val="200000"/>
              </a:lnSpc>
              <a:spcBef>
                <a:spcPts val="0"/>
              </a:spcBef>
              <a:spcAft>
                <a:spcPts val="0"/>
              </a:spcAft>
              <a:buFont typeface="+mj-lt"/>
              <a:buAutoNum type="arabicPeriod"/>
            </a:pPr>
            <a:r>
              <a:rPr lang="en-US" sz="1400" dirty="0">
                <a:effectLst/>
                <a:latin typeface="Arial" panose="020B0604020202020204" pitchFamily="34" charset="0"/>
                <a:ea typeface="Times New Roman" panose="02020603050405020304" pitchFamily="18" charset="0"/>
                <a:cs typeface="Arial" panose="020B0604020202020204" pitchFamily="34" charset="0"/>
              </a:rPr>
              <a:t>Reimpell, J., Stoll, H., Betzler, J. W., &amp; Engineers, S. O. A. (2022). </a:t>
            </a:r>
            <a:r>
              <a:rPr lang="en-US" sz="1400" i="1" dirty="0">
                <a:effectLst/>
                <a:latin typeface="Arial" panose="020B0604020202020204" pitchFamily="34" charset="0"/>
                <a:ea typeface="Times New Roman" panose="02020603050405020304" pitchFamily="18" charset="0"/>
                <a:cs typeface="Arial" panose="020B0604020202020204" pitchFamily="34" charset="0"/>
              </a:rPr>
              <a:t>The Automotive Chassis: Engineering Principles</a:t>
            </a:r>
            <a:r>
              <a:rPr lang="en-US" sz="1400" dirty="0">
                <a:effectLst/>
                <a:latin typeface="Arial" panose="020B0604020202020204" pitchFamily="34" charset="0"/>
                <a:ea typeface="Times New Roman" panose="02020603050405020304" pitchFamily="18" charset="0"/>
                <a:cs typeface="Arial" panose="020B0604020202020204" pitchFamily="34" charset="0"/>
              </a:rPr>
              <a:t> (2nd ed.). Society of Automotive Engineers.</a:t>
            </a:r>
          </a:p>
          <a:p>
            <a:pPr marL="342900" marR="0" lvl="0" indent="-342900">
              <a:lnSpc>
                <a:spcPct val="200000"/>
              </a:lnSpc>
              <a:spcBef>
                <a:spcPts val="0"/>
              </a:spcBef>
              <a:spcAft>
                <a:spcPts val="0"/>
              </a:spcAft>
              <a:buFont typeface="+mj-lt"/>
              <a:buAutoNum type="arabicPeriod"/>
            </a:pPr>
            <a:r>
              <a:rPr lang="en-US" sz="1400" dirty="0">
                <a:effectLst/>
                <a:latin typeface="Arial" panose="020B0604020202020204" pitchFamily="34" charset="0"/>
                <a:ea typeface="Times New Roman" panose="02020603050405020304" pitchFamily="18" charset="0"/>
                <a:cs typeface="Arial" panose="020B0604020202020204" pitchFamily="34" charset="0"/>
              </a:rPr>
              <a:t>American Association of State Highway and Transportation Officials. (2022). </a:t>
            </a:r>
            <a:r>
              <a:rPr lang="en-US" sz="1400" i="1" dirty="0">
                <a:effectLst/>
                <a:latin typeface="Arial" panose="020B0604020202020204" pitchFamily="34" charset="0"/>
                <a:ea typeface="Times New Roman" panose="02020603050405020304" pitchFamily="18" charset="0"/>
                <a:cs typeface="Arial" panose="020B0604020202020204" pitchFamily="34" charset="0"/>
              </a:rPr>
              <a:t>A Policy on Geometric Design of Highways and Streets 2011</a:t>
            </a:r>
            <a:r>
              <a:rPr lang="en-US" sz="1400" dirty="0">
                <a:effectLst/>
                <a:latin typeface="Arial" panose="020B0604020202020204" pitchFamily="34" charset="0"/>
                <a:ea typeface="Times New Roman" panose="02020603050405020304" pitchFamily="18" charset="0"/>
                <a:cs typeface="Arial" panose="020B0604020202020204" pitchFamily="34" charset="0"/>
              </a:rPr>
              <a:t> (6th ed.). Amer Assn of State Hwy.</a:t>
            </a:r>
          </a:p>
          <a:p>
            <a:pPr marL="342900" marR="0" lvl="0" indent="-342900">
              <a:lnSpc>
                <a:spcPct val="200000"/>
              </a:lnSpc>
              <a:spcBef>
                <a:spcPts val="0"/>
              </a:spcBef>
              <a:spcAft>
                <a:spcPts val="0"/>
              </a:spcAft>
              <a:buFont typeface="+mj-lt"/>
              <a:buAutoNum type="arabicPeriod"/>
            </a:pPr>
            <a:r>
              <a:rPr lang="en-US" sz="1400" dirty="0">
                <a:effectLst/>
                <a:latin typeface="Arial" panose="020B0604020202020204" pitchFamily="34" charset="0"/>
                <a:ea typeface="Times New Roman" panose="02020603050405020304" pitchFamily="18" charset="0"/>
                <a:cs typeface="Arial" panose="020B0604020202020204" pitchFamily="34" charset="0"/>
              </a:rPr>
              <a:t>Wikipedia contributors. (2022, September 13). </a:t>
            </a:r>
            <a:r>
              <a:rPr lang="en-US" sz="1400" i="1" dirty="0">
                <a:effectLst/>
                <a:latin typeface="Arial" panose="020B0604020202020204" pitchFamily="34" charset="0"/>
                <a:ea typeface="Times New Roman" panose="02020603050405020304" pitchFamily="18" charset="0"/>
                <a:cs typeface="Arial" panose="020B0604020202020204" pitchFamily="34" charset="0"/>
              </a:rPr>
              <a:t>Vehicle dynamics</a:t>
            </a:r>
            <a:r>
              <a:rPr lang="en-US" sz="1400" dirty="0">
                <a:effectLst/>
                <a:latin typeface="Arial" panose="020B0604020202020204" pitchFamily="34" charset="0"/>
                <a:ea typeface="Times New Roman" panose="02020603050405020304" pitchFamily="18" charset="0"/>
                <a:cs typeface="Arial" panose="020B0604020202020204" pitchFamily="34" charset="0"/>
              </a:rPr>
              <a:t>. Wikipedia. https://en.wikipedia.org/wiki/Vehicle_dynamics</a:t>
            </a:r>
          </a:p>
          <a:p>
            <a:pPr marL="342900" marR="0" lvl="0" indent="-342900">
              <a:lnSpc>
                <a:spcPct val="200000"/>
              </a:lnSpc>
              <a:spcBef>
                <a:spcPts val="0"/>
              </a:spcBef>
              <a:spcAft>
                <a:spcPts val="0"/>
              </a:spcAft>
              <a:buFont typeface="+mj-lt"/>
              <a:buAutoNum type="arabicPeriod"/>
            </a:pPr>
            <a:r>
              <a:rPr lang="en-US" sz="1400" dirty="0">
                <a:effectLst/>
                <a:latin typeface="Arial" panose="020B0604020202020204" pitchFamily="34" charset="0"/>
                <a:ea typeface="Times New Roman" panose="02020603050405020304" pitchFamily="18" charset="0"/>
                <a:cs typeface="Arial" panose="020B0604020202020204" pitchFamily="34" charset="0"/>
              </a:rPr>
              <a:t>Pauwelussen, J. (2014). </a:t>
            </a:r>
            <a:r>
              <a:rPr lang="en-US" sz="1400" i="1" dirty="0">
                <a:effectLst/>
                <a:latin typeface="Arial" panose="020B0604020202020204" pitchFamily="34" charset="0"/>
                <a:ea typeface="Times New Roman" panose="02020603050405020304" pitchFamily="18" charset="0"/>
                <a:cs typeface="Arial" panose="020B0604020202020204" pitchFamily="34" charset="0"/>
              </a:rPr>
              <a:t>Essentials of Vehicle Dynamics</a:t>
            </a:r>
            <a:r>
              <a:rPr lang="en-US" sz="1400" dirty="0">
                <a:effectLst/>
                <a:latin typeface="Arial" panose="020B0604020202020204" pitchFamily="34" charset="0"/>
                <a:ea typeface="Times New Roman" panose="02020603050405020304" pitchFamily="18" charset="0"/>
                <a:cs typeface="Arial" panose="020B0604020202020204" pitchFamily="34" charset="0"/>
              </a:rPr>
              <a:t> (1st ed.). Butterworth-Heinemann.</a:t>
            </a:r>
          </a:p>
          <a:p>
            <a:pPr marL="57150" marR="0">
              <a:lnSpc>
                <a:spcPct val="200000"/>
              </a:lnSpc>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Hu, C. H. (2008). Modeling and Simulation of Automotive Electric Power Steering System. </a:t>
            </a:r>
            <a:r>
              <a:rPr lang="en-US" sz="1400" i="1" dirty="0">
                <a:effectLst/>
                <a:latin typeface="Arial" panose="020B0604020202020204" pitchFamily="34" charset="0"/>
                <a:ea typeface="Times New Roman" panose="02020603050405020304" pitchFamily="18" charset="0"/>
                <a:cs typeface="Arial" panose="020B0604020202020204" pitchFamily="34" charset="0"/>
              </a:rPr>
              <a:t>2008 Second International Symposium on Intelligent Information Technology Application</a:t>
            </a:r>
            <a:r>
              <a:rPr lang="en-US" sz="1400" dirty="0">
                <a:effectLst/>
                <a:latin typeface="Arial" panose="020B0604020202020204" pitchFamily="34" charset="0"/>
                <a:ea typeface="Times New Roman" panose="02020603050405020304" pitchFamily="18" charset="0"/>
                <a:cs typeface="Arial" panose="020B0604020202020204" pitchFamily="34" charset="0"/>
              </a:rPr>
              <a:t>. https://doi.org/10.1109/iita.2008.51</a:t>
            </a:r>
          </a:p>
        </p:txBody>
      </p:sp>
    </p:spTree>
    <p:extLst>
      <p:ext uri="{BB962C8B-B14F-4D97-AF65-F5344CB8AC3E}">
        <p14:creationId xmlns:p14="http://schemas.microsoft.com/office/powerpoint/2010/main" val="18315214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9143358" cy="6857999"/>
          </a:xfrm>
          <a:prstGeom prst="rect">
            <a:avLst/>
          </a:prstGeom>
        </p:spPr>
      </p:pic>
    </p:spTree>
    <p:extLst>
      <p:ext uri="{BB962C8B-B14F-4D97-AF65-F5344CB8AC3E}">
        <p14:creationId xmlns:p14="http://schemas.microsoft.com/office/powerpoint/2010/main" val="628134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12602"/>
            <a:ext cx="2338164" cy="380873"/>
          </a:xfrm>
          <a:prstGeom prst="rect">
            <a:avLst/>
          </a:prstGeom>
          <a:noFill/>
        </p:spPr>
        <p:txBody>
          <a:bodyPr wrap="square" rtlCol="0">
            <a:spAutoFit/>
          </a:bodyPr>
          <a:lstStyle/>
          <a:p>
            <a:r>
              <a:rPr lang="en-US" sz="1875" b="1" dirty="0">
                <a:latin typeface="Arial" panose="020B0604020202020204" pitchFamily="34" charset="0"/>
                <a:cs typeface="Arial" panose="020B0604020202020204" pitchFamily="34" charset="0"/>
              </a:rPr>
              <a:t>1. INTRODUCTION</a:t>
            </a:r>
          </a:p>
        </p:txBody>
      </p:sp>
      <p:sp>
        <p:nvSpPr>
          <p:cNvPr id="5" name="TextBox 4"/>
          <p:cNvSpPr txBox="1"/>
          <p:nvPr/>
        </p:nvSpPr>
        <p:spPr>
          <a:xfrm>
            <a:off x="2250066" y="144253"/>
            <a:ext cx="5901690" cy="380873"/>
          </a:xfrm>
          <a:prstGeom prst="rect">
            <a:avLst/>
          </a:prstGeom>
          <a:noFill/>
        </p:spPr>
        <p:txBody>
          <a:bodyPr wrap="square" rtlCol="0">
            <a:spAutoFit/>
          </a:bodyPr>
          <a:lstStyle/>
          <a:p>
            <a:r>
              <a:rPr lang="vi-VN" sz="1875" b="1" dirty="0">
                <a:ea typeface="Calibri" panose="020F0502020204030204" pitchFamily="34" charset="0"/>
                <a:cs typeface="Calibri" panose="020F0502020204030204" pitchFamily="34" charset="0"/>
              </a:rPr>
              <a:t>1.1</a:t>
            </a:r>
            <a:r>
              <a:rPr lang="en-US" sz="1875" b="1" dirty="0"/>
              <a:t> Thesis objectives &amp; limitations</a:t>
            </a:r>
            <a:endParaRPr lang="en-US" sz="1875" b="1" dirty="0">
              <a:solidFill>
                <a:srgbClr val="FF0000"/>
              </a:solidFill>
            </a:endParaRPr>
          </a:p>
        </p:txBody>
      </p:sp>
      <p:cxnSp>
        <p:nvCxnSpPr>
          <p:cNvPr id="7" name="Straight Connector 6"/>
          <p:cNvCxnSpPr/>
          <p:nvPr/>
        </p:nvCxnSpPr>
        <p:spPr>
          <a:xfrm flipV="1">
            <a:off x="2079569" y="-11093"/>
            <a:ext cx="340994" cy="687370"/>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0" y="668511"/>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a:xfrm>
            <a:off x="68113" y="699280"/>
            <a:ext cx="9144185" cy="2311644"/>
            <a:chOff x="103317" y="1936085"/>
            <a:chExt cx="10668741" cy="3082193"/>
          </a:xfrm>
        </p:grpSpPr>
        <p:sp>
          <p:nvSpPr>
            <p:cNvPr id="24" name="TextBox 23"/>
            <p:cNvSpPr txBox="1"/>
            <p:nvPr/>
          </p:nvSpPr>
          <p:spPr>
            <a:xfrm>
              <a:off x="181023" y="1936085"/>
              <a:ext cx="10591035" cy="1231107"/>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Thesis’s objectives: </a:t>
              </a:r>
              <a:r>
                <a:rPr lang="en-US" sz="1800" dirty="0">
                  <a:ln w="0"/>
                  <a:solidFill>
                    <a:schemeClr val="tx1"/>
                  </a:solidFill>
                  <a:effectLst>
                    <a:outerShdw blurRad="38100" dist="25400" dir="5400000" algn="ctr" rotWithShape="0">
                      <a:srgbClr val="6E747A">
                        <a:alpha val="43000"/>
                      </a:srgbClr>
                    </a:outerShdw>
                  </a:effectLst>
                  <a:latin typeface="Arial" panose="020B0604020202020204" pitchFamily="34" charset="0"/>
                  <a:ea typeface="Times New Roman" panose="02020603050405020304" pitchFamily="18" charset="0"/>
                  <a:cs typeface="Arial" panose="020B0604020202020204" pitchFamily="34" charset="0"/>
                </a:rPr>
                <a:t>Modeling and simulation the resistance torque for specific wheel alignment in the Electric Power Steering system by using Matlab/Simulink and its application.</a:t>
              </a:r>
              <a:endParaRPr lang="en-US" dirty="0">
                <a:latin typeface="Arial" panose="020B0604020202020204" pitchFamily="34" charset="0"/>
                <a:ea typeface="Calibri" panose="020F0502020204030204" pitchFamily="34" charset="0"/>
                <a:cs typeface="Arial" panose="020B0604020202020204" pitchFamily="34" charset="0"/>
              </a:endParaRPr>
            </a:p>
          </p:txBody>
        </p:sp>
        <p:sp>
          <p:nvSpPr>
            <p:cNvPr id="25" name="TextBox 24"/>
            <p:cNvSpPr txBox="1"/>
            <p:nvPr/>
          </p:nvSpPr>
          <p:spPr>
            <a:xfrm>
              <a:off x="103317" y="3292420"/>
              <a:ext cx="9652000" cy="1725858"/>
            </a:xfrm>
            <a:prstGeom prst="rect">
              <a:avLst/>
            </a:prstGeom>
            <a:noFill/>
          </p:spPr>
          <p:txBody>
            <a:bodyPr wrap="square" rtlCol="0">
              <a:spAutoFit/>
            </a:bodyPr>
            <a:lstStyle/>
            <a:p>
              <a:pPr marL="285750" marR="0" lvl="0" indent="-285750">
                <a:lnSpc>
                  <a:spcPts val="1750"/>
                </a:lnSpc>
                <a:spcBef>
                  <a:spcPts val="0"/>
                </a:spcBef>
                <a:spcAft>
                  <a:spcPts val="0"/>
                </a:spcAft>
                <a:buFont typeface="Arial" panose="020B0604020202020204" pitchFamily="34" charset="0"/>
                <a:buChar char="•"/>
              </a:pPr>
              <a:r>
                <a:rPr lang="en-US" sz="1800" dirty="0">
                  <a:effectLst/>
                  <a:latin typeface="Arial" panose="020B0604020202020204" pitchFamily="34" charset="0"/>
                  <a:ea typeface="Times New Roman" panose="02020603050405020304" pitchFamily="18" charset="0"/>
                  <a:cs typeface="Arial" panose="020B0604020202020204" pitchFamily="34" charset="0"/>
                </a:rPr>
                <a:t>Find out </a:t>
              </a:r>
              <a:r>
                <a:rPr lang="en-US" sz="18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how wheel alignment can affect</a:t>
              </a:r>
              <a:r>
                <a:rPr lang="en-US" sz="1800" dirty="0">
                  <a:effectLst/>
                  <a:latin typeface="Arial" panose="020B0604020202020204" pitchFamily="34" charset="0"/>
                  <a:ea typeface="Times New Roman" panose="02020603050405020304" pitchFamily="18" charset="0"/>
                  <a:cs typeface="Arial" panose="020B0604020202020204" pitchFamily="34" charset="0"/>
                </a:rPr>
                <a:t> the resistance torque in the steering mechanism especially in the EPS system.</a:t>
              </a:r>
              <a:endParaRPr lang="en-US" sz="1800" dirty="0">
                <a:effectLst/>
                <a:latin typeface="Arial" panose="020B0604020202020204" pitchFamily="34" charset="0"/>
                <a:ea typeface="DengXian" panose="02010600030101010101" pitchFamily="2" charset="-122"/>
                <a:cs typeface="Arial" panose="020B0604020202020204" pitchFamily="34" charset="0"/>
              </a:endParaRPr>
            </a:p>
            <a:p>
              <a:endParaRPr lang="en-US" dirty="0">
                <a:solidFill>
                  <a:srgbClr val="FF0000"/>
                </a:solidFill>
                <a:latin typeface="Arial" panose="020B0604020202020204" pitchFamily="34" charset="0"/>
                <a:cs typeface="Arial" panose="020B0604020202020204" pitchFamily="34" charset="0"/>
              </a:endParaRPr>
            </a:p>
            <a:p>
              <a:pPr marL="285750" marR="0" lvl="0" indent="-285750">
                <a:lnSpc>
                  <a:spcPts val="1750"/>
                </a:lnSpc>
                <a:spcBef>
                  <a:spcPts val="0"/>
                </a:spcBef>
                <a:spcAft>
                  <a:spcPts val="0"/>
                </a:spcAft>
                <a:buFont typeface="Arial" panose="020B0604020202020204" pitchFamily="34" charset="0"/>
                <a:buChar char="•"/>
              </a:pPr>
              <a:r>
                <a:rPr lang="en-US" sz="18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Build the complete model</a:t>
              </a:r>
              <a:r>
                <a:rPr lang="en-US" sz="1800" dirty="0">
                  <a:effectLst/>
                  <a:latin typeface="Arial" panose="020B0604020202020204" pitchFamily="34" charset="0"/>
                  <a:ea typeface="Times New Roman" panose="02020603050405020304" pitchFamily="18" charset="0"/>
                  <a:cs typeface="Arial" panose="020B0604020202020204" pitchFamily="34" charset="0"/>
                </a:rPr>
                <a:t> of the resistance torque between the tire forces and road.</a:t>
              </a:r>
              <a:endParaRPr lang="en-US" sz="1800" dirty="0">
                <a:effectLst/>
                <a:latin typeface="Arial" panose="020B0604020202020204" pitchFamily="34" charset="0"/>
                <a:ea typeface="DengXian" panose="02010600030101010101" pitchFamily="2" charset="-122"/>
                <a:cs typeface="Arial" panose="020B0604020202020204" pitchFamily="34" charset="0"/>
              </a:endParaRPr>
            </a:p>
          </p:txBody>
        </p:sp>
      </p:grpSp>
      <p:grpSp>
        <p:nvGrpSpPr>
          <p:cNvPr id="18" name="Group 17">
            <a:extLst>
              <a:ext uri="{FF2B5EF4-FFF2-40B4-BE49-F238E27FC236}">
                <a16:creationId xmlns:a16="http://schemas.microsoft.com/office/drawing/2014/main" id="{FF84E0EB-B6F8-4651-B44E-ECE7A5BA6F19}"/>
              </a:ext>
            </a:extLst>
          </p:cNvPr>
          <p:cNvGrpSpPr/>
          <p:nvPr/>
        </p:nvGrpSpPr>
        <p:grpSpPr>
          <a:xfrm>
            <a:off x="-3100" y="6636943"/>
            <a:ext cx="9147100" cy="300082"/>
            <a:chOff x="0" y="6565503"/>
            <a:chExt cx="12196133" cy="400108"/>
          </a:xfrm>
        </p:grpSpPr>
        <p:grpSp>
          <p:nvGrpSpPr>
            <p:cNvPr id="19" name="Group 18">
              <a:extLst>
                <a:ext uri="{FF2B5EF4-FFF2-40B4-BE49-F238E27FC236}">
                  <a16:creationId xmlns:a16="http://schemas.microsoft.com/office/drawing/2014/main" id="{2FC97DED-8341-4F04-84F8-40E75F1D321B}"/>
                </a:ext>
              </a:extLst>
            </p:cNvPr>
            <p:cNvGrpSpPr/>
            <p:nvPr/>
          </p:nvGrpSpPr>
          <p:grpSpPr>
            <a:xfrm>
              <a:off x="0" y="6565503"/>
              <a:ext cx="12196133" cy="400108"/>
              <a:chOff x="0" y="6565503"/>
              <a:chExt cx="12196133" cy="400108"/>
            </a:xfrm>
          </p:grpSpPr>
          <p:grpSp>
            <p:nvGrpSpPr>
              <p:cNvPr id="21" name="Group 20">
                <a:extLst>
                  <a:ext uri="{FF2B5EF4-FFF2-40B4-BE49-F238E27FC236}">
                    <a16:creationId xmlns:a16="http://schemas.microsoft.com/office/drawing/2014/main" id="{9DBAE0B0-7DEA-47BE-A5AD-5D18301491B2}"/>
                  </a:ext>
                </a:extLst>
              </p:cNvPr>
              <p:cNvGrpSpPr/>
              <p:nvPr/>
            </p:nvGrpSpPr>
            <p:grpSpPr>
              <a:xfrm>
                <a:off x="0" y="6642340"/>
                <a:ext cx="12192000" cy="215660"/>
                <a:chOff x="0" y="6642340"/>
                <a:chExt cx="12192000" cy="215660"/>
              </a:xfrm>
            </p:grpSpPr>
            <p:sp>
              <p:nvSpPr>
                <p:cNvPr id="23" name="Rectangle 22">
                  <a:extLst>
                    <a:ext uri="{FF2B5EF4-FFF2-40B4-BE49-F238E27FC236}">
                      <a16:creationId xmlns:a16="http://schemas.microsoft.com/office/drawing/2014/main" id="{2782174C-F6B3-45EE-9BFB-F70C60A0ED1A}"/>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6" name="Rectangle 25">
                  <a:extLst>
                    <a:ext uri="{FF2B5EF4-FFF2-40B4-BE49-F238E27FC236}">
                      <a16:creationId xmlns:a16="http://schemas.microsoft.com/office/drawing/2014/main" id="{31060D80-21A0-4D53-B8D6-04AEE7C0BE6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22" name="TextBox 21">
                <a:extLst>
                  <a:ext uri="{FF2B5EF4-FFF2-40B4-BE49-F238E27FC236}">
                    <a16:creationId xmlns:a16="http://schemas.microsoft.com/office/drawing/2014/main" id="{1A1735AC-65C0-4FC4-8376-36A960E703B2}"/>
                  </a:ext>
                </a:extLst>
              </p:cNvPr>
              <p:cNvSpPr txBox="1"/>
              <p:nvPr/>
            </p:nvSpPr>
            <p:spPr>
              <a:xfrm>
                <a:off x="11708453" y="6565503"/>
                <a:ext cx="487680" cy="400108"/>
              </a:xfrm>
              <a:prstGeom prst="rect">
                <a:avLst/>
              </a:prstGeom>
              <a:noFill/>
            </p:spPr>
            <p:txBody>
              <a:bodyPr wrap="square" rtlCol="0">
                <a:spAutoFit/>
              </a:bodyPr>
              <a:lstStyle/>
              <a:p>
                <a:r>
                  <a:rPr lang="en-US" sz="1350"/>
                  <a:t>3</a:t>
                </a:r>
                <a:endParaRPr lang="en-US" sz="1350" dirty="0"/>
              </a:p>
            </p:txBody>
          </p:sp>
        </p:grpSp>
        <p:sp>
          <p:nvSpPr>
            <p:cNvPr id="20" name="TextBox 19">
              <a:extLst>
                <a:ext uri="{FF2B5EF4-FFF2-40B4-BE49-F238E27FC236}">
                  <a16:creationId xmlns:a16="http://schemas.microsoft.com/office/drawing/2014/main" id="{AD19C6E9-B0BB-4F82-8334-4570774E35E7}"/>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grpSp>
        <p:nvGrpSpPr>
          <p:cNvPr id="2" name="Group 1">
            <a:extLst>
              <a:ext uri="{FF2B5EF4-FFF2-40B4-BE49-F238E27FC236}">
                <a16:creationId xmlns:a16="http://schemas.microsoft.com/office/drawing/2014/main" id="{650EC803-70F4-5460-20A5-AC986897087B}"/>
              </a:ext>
            </a:extLst>
          </p:cNvPr>
          <p:cNvGrpSpPr/>
          <p:nvPr/>
        </p:nvGrpSpPr>
        <p:grpSpPr>
          <a:xfrm>
            <a:off x="68113" y="3072744"/>
            <a:ext cx="8721892" cy="987263"/>
            <a:chOff x="55073" y="3012844"/>
            <a:chExt cx="8721892" cy="987263"/>
          </a:xfrm>
        </p:grpSpPr>
        <p:sp>
          <p:nvSpPr>
            <p:cNvPr id="29" name="TextBox 28">
              <a:extLst>
                <a:ext uri="{FF2B5EF4-FFF2-40B4-BE49-F238E27FC236}">
                  <a16:creationId xmlns:a16="http://schemas.microsoft.com/office/drawing/2014/main" id="{8F4EEA07-7682-41C2-AD5C-273787EF5956}"/>
                </a:ext>
              </a:extLst>
            </p:cNvPr>
            <p:cNvSpPr txBox="1"/>
            <p:nvPr/>
          </p:nvSpPr>
          <p:spPr>
            <a:xfrm>
              <a:off x="55073" y="3012844"/>
              <a:ext cx="4618434" cy="369332"/>
            </a:xfrm>
            <a:prstGeom prst="rect">
              <a:avLst/>
            </a:prstGeom>
            <a:noFill/>
          </p:spPr>
          <p:txBody>
            <a:bodyPr wrap="square">
              <a:spAutoFit/>
            </a:bodyPr>
            <a:lstStyle/>
            <a:p>
              <a:r>
                <a:rPr lang="vi-VN" b="1" dirty="0">
                  <a:latin typeface="Arial" panose="020B0604020202020204" pitchFamily="34" charset="0"/>
                  <a:ea typeface="Calibri" panose="020F0502020204030204" pitchFamily="34" charset="0"/>
                  <a:cs typeface="Arial" panose="020B0604020202020204" pitchFamily="34" charset="0"/>
                </a:rPr>
                <a:t>Idea:</a:t>
              </a:r>
              <a:endParaRPr lang="en-US" b="1" dirty="0">
                <a:latin typeface="Arial" panose="020B0604020202020204" pitchFamily="34" charset="0"/>
                <a:ea typeface="Calibri" panose="020F050202020403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A2E8AF13-60EB-4228-B70A-7CED045D7525}"/>
                </a:ext>
              </a:extLst>
            </p:cNvPr>
            <p:cNvSpPr txBox="1"/>
            <p:nvPr/>
          </p:nvSpPr>
          <p:spPr>
            <a:xfrm>
              <a:off x="68113" y="3353776"/>
              <a:ext cx="8708852" cy="646331"/>
            </a:xfrm>
            <a:prstGeom prst="rect">
              <a:avLst/>
            </a:prstGeom>
            <a:noFill/>
          </p:spPr>
          <p:txBody>
            <a:bodyPr wrap="square" rtlCol="0">
              <a:spAutoFit/>
            </a:bodyPr>
            <a:lstStyle/>
            <a:p>
              <a:pPr marL="257175" indent="-257175">
                <a:buClr>
                  <a:schemeClr val="tx1"/>
                </a:buClr>
                <a:buFont typeface="Arial" panose="020B0604020202020204" pitchFamily="34" charset="0"/>
                <a:buChar char="•"/>
              </a:pPr>
              <a:r>
                <a:rPr lang="vi-VN" dirty="0">
                  <a:latin typeface="Arial" panose="020B0604020202020204" pitchFamily="34" charset="0"/>
                  <a:ea typeface="Calibri" panose="020F0502020204030204" pitchFamily="34" charset="0"/>
                  <a:cs typeface="Arial" panose="020B0604020202020204" pitchFamily="34" charset="0"/>
                </a:rPr>
                <a:t>Using </a:t>
              </a:r>
              <a:r>
                <a:rPr lang="vi-VN" dirty="0">
                  <a:solidFill>
                    <a:srgbClr val="C828B5"/>
                  </a:solidFill>
                  <a:latin typeface="Arial" panose="020B0604020202020204" pitchFamily="34" charset="0"/>
                  <a:ea typeface="Calibri" panose="020F0502020204030204" pitchFamily="34" charset="0"/>
                  <a:cs typeface="Arial" panose="020B0604020202020204" pitchFamily="34" charset="0"/>
                </a:rPr>
                <a:t>Matlab/Simulink environment </a:t>
              </a:r>
              <a:r>
                <a:rPr lang="vi-VN" dirty="0">
                  <a:latin typeface="Arial" panose="020B0604020202020204" pitchFamily="34" charset="0"/>
                  <a:ea typeface="Calibri" panose="020F0502020204030204" pitchFamily="34" charset="0"/>
                  <a:cs typeface="Arial" panose="020B0604020202020204" pitchFamily="34" charset="0"/>
                </a:rPr>
                <a:t>to simulate and verify the response of the system</a:t>
              </a:r>
              <a:r>
                <a:rPr lang="en-US" dirty="0">
                  <a:latin typeface="Arial" panose="020B0604020202020204" pitchFamily="34" charset="0"/>
                  <a:ea typeface="Calibri" panose="020F0502020204030204" pitchFamily="34" charset="0"/>
                  <a:cs typeface="Arial" panose="020B0604020202020204" pitchFamily="34" charset="0"/>
                </a:rPr>
                <a:t>.</a:t>
              </a:r>
              <a:endParaRPr lang="vi-VN" dirty="0">
                <a:latin typeface="Arial" panose="020B0604020202020204" pitchFamily="34" charset="0"/>
                <a:ea typeface="Calibri" panose="020F0502020204030204" pitchFamily="34" charset="0"/>
                <a:cs typeface="Arial" panose="020B0604020202020204" pitchFamily="34" charset="0"/>
              </a:endParaRPr>
            </a:p>
          </p:txBody>
        </p:sp>
      </p:grpSp>
      <p:sp>
        <p:nvSpPr>
          <p:cNvPr id="31" name="TextBox 30">
            <a:extLst>
              <a:ext uri="{FF2B5EF4-FFF2-40B4-BE49-F238E27FC236}">
                <a16:creationId xmlns:a16="http://schemas.microsoft.com/office/drawing/2014/main" id="{F77FBFA6-B15A-4D22-8F2B-1149A5E3D6DB}"/>
              </a:ext>
            </a:extLst>
          </p:cNvPr>
          <p:cNvSpPr txBox="1"/>
          <p:nvPr/>
        </p:nvSpPr>
        <p:spPr>
          <a:xfrm>
            <a:off x="199737" y="5311170"/>
            <a:ext cx="4618434" cy="369332"/>
          </a:xfrm>
          <a:prstGeom prst="rect">
            <a:avLst/>
          </a:prstGeom>
          <a:noFill/>
        </p:spPr>
        <p:txBody>
          <a:bodyPr wrap="square">
            <a:spAutoFit/>
          </a:bodyPr>
          <a:lstStyle/>
          <a:p>
            <a:r>
              <a:rPr lang="en-US" b="1">
                <a:latin typeface="Arial" panose="020B0604020202020204" pitchFamily="34" charset="0"/>
                <a:cs typeface="Arial" panose="020B0604020202020204" pitchFamily="34" charset="0"/>
              </a:rPr>
              <a:t>Limitations:</a:t>
            </a:r>
          </a:p>
        </p:txBody>
      </p:sp>
      <p:sp>
        <p:nvSpPr>
          <p:cNvPr id="34" name="TextBox 33">
            <a:extLst>
              <a:ext uri="{FF2B5EF4-FFF2-40B4-BE49-F238E27FC236}">
                <a16:creationId xmlns:a16="http://schemas.microsoft.com/office/drawing/2014/main" id="{08D884B9-BAEB-4FFC-AB7E-0865AF93706E}"/>
              </a:ext>
            </a:extLst>
          </p:cNvPr>
          <p:cNvSpPr txBox="1"/>
          <p:nvPr/>
        </p:nvSpPr>
        <p:spPr>
          <a:xfrm>
            <a:off x="115512" y="5645488"/>
            <a:ext cx="8358235" cy="923330"/>
          </a:xfrm>
          <a:prstGeom prst="rect">
            <a:avLst/>
          </a:prstGeom>
          <a:noFill/>
        </p:spPr>
        <p:txBody>
          <a:bodyPr wrap="square" rtlCol="0">
            <a:spAutoFit/>
          </a:bodyPr>
          <a:lstStyle/>
          <a:p>
            <a:pPr marL="257175" indent="-257175">
              <a:buClr>
                <a:schemeClr val="tx1"/>
              </a:buClr>
              <a:buFont typeface="Arial" panose="020B0604020202020204" pitchFamily="34" charset="0"/>
              <a:buChar char="•"/>
            </a:pPr>
            <a:r>
              <a:rPr lang="en-US" dirty="0">
                <a:latin typeface="Arial" panose="020B0604020202020204" pitchFamily="34" charset="0"/>
                <a:cs typeface="Arial" panose="020B0604020202020204" pitchFamily="34" charset="0"/>
              </a:rPr>
              <a:t>The tire turns</a:t>
            </a:r>
            <a:r>
              <a:rPr lang="en-US" dirty="0">
                <a:solidFill>
                  <a:srgbClr val="2E1CFF"/>
                </a:solidFill>
                <a:latin typeface="Arial" panose="020B0604020202020204" pitchFamily="34" charset="0"/>
                <a:cs typeface="Arial" panose="020B0604020202020204" pitchFamily="34" charset="0"/>
              </a:rPr>
              <a:t> right only.</a:t>
            </a:r>
          </a:p>
          <a:p>
            <a:pPr marL="257175" indent="-257175">
              <a:buClr>
                <a:schemeClr val="tx1"/>
              </a:buClr>
              <a:buFont typeface="Arial" panose="020B0604020202020204" pitchFamily="34" charset="0"/>
              <a:buChar char="•"/>
            </a:pPr>
            <a:r>
              <a:rPr lang="en-US" dirty="0">
                <a:solidFill>
                  <a:srgbClr val="2E1CFF"/>
                </a:solidFill>
                <a:latin typeface="Arial" panose="020B0604020202020204" pitchFamily="34" charset="0"/>
                <a:cs typeface="Arial" panose="020B0604020202020204" pitchFamily="34" charset="0"/>
              </a:rPr>
              <a:t>Longitudinal force, lateral force, rolling resistance force, normal force </a:t>
            </a:r>
            <a:r>
              <a:rPr lang="en-US" dirty="0">
                <a:latin typeface="Arial" panose="020B0604020202020204" pitchFamily="34" charset="0"/>
                <a:cs typeface="Arial" panose="020B0604020202020204" pitchFamily="34" charset="0"/>
              </a:rPr>
              <a:t>and no more internal and external force.</a:t>
            </a:r>
            <a:r>
              <a:rPr lang="en-US" dirty="0">
                <a:solidFill>
                  <a:srgbClr val="2E1CFF"/>
                </a:solidFill>
                <a:latin typeface="Arial" panose="020B0604020202020204" pitchFamily="34" charset="0"/>
                <a:cs typeface="Arial" panose="020B0604020202020204" pitchFamily="34" charset="0"/>
              </a:rPr>
              <a:t> </a:t>
            </a:r>
          </a:p>
        </p:txBody>
      </p:sp>
      <p:grpSp>
        <p:nvGrpSpPr>
          <p:cNvPr id="3" name="Group 2">
            <a:extLst>
              <a:ext uri="{FF2B5EF4-FFF2-40B4-BE49-F238E27FC236}">
                <a16:creationId xmlns:a16="http://schemas.microsoft.com/office/drawing/2014/main" id="{BB7B6A60-D1D6-5777-3EBF-8F65C8733FF7}"/>
              </a:ext>
            </a:extLst>
          </p:cNvPr>
          <p:cNvGrpSpPr/>
          <p:nvPr/>
        </p:nvGrpSpPr>
        <p:grpSpPr>
          <a:xfrm>
            <a:off x="115512" y="4101640"/>
            <a:ext cx="8895138" cy="1038666"/>
            <a:chOff x="115512" y="4101640"/>
            <a:chExt cx="8895138" cy="1038666"/>
          </a:xfrm>
        </p:grpSpPr>
        <p:sp>
          <p:nvSpPr>
            <p:cNvPr id="35" name="TextBox 34">
              <a:extLst>
                <a:ext uri="{FF2B5EF4-FFF2-40B4-BE49-F238E27FC236}">
                  <a16:creationId xmlns:a16="http://schemas.microsoft.com/office/drawing/2014/main" id="{B13368F9-0E9E-49EF-B5D9-3624B0E06A3F}"/>
                </a:ext>
              </a:extLst>
            </p:cNvPr>
            <p:cNvSpPr txBox="1"/>
            <p:nvPr/>
          </p:nvSpPr>
          <p:spPr>
            <a:xfrm>
              <a:off x="115513" y="4101640"/>
              <a:ext cx="4610100" cy="369332"/>
            </a:xfrm>
            <a:prstGeom prst="rect">
              <a:avLst/>
            </a:prstGeom>
            <a:noFill/>
          </p:spPr>
          <p:txBody>
            <a:bodyPr wrap="square">
              <a:spAutoFit/>
            </a:bodyPr>
            <a:lstStyle/>
            <a:p>
              <a:r>
                <a:rPr lang="en-US" sz="1800" b="1">
                  <a:latin typeface="Arial" panose="020B0604020202020204" pitchFamily="34" charset="0"/>
                  <a:cs typeface="Arial" panose="020B0604020202020204" pitchFamily="34" charset="0"/>
                </a:rPr>
                <a:t>Hypothesis</a:t>
              </a:r>
              <a:r>
                <a:rPr lang="vi-VN" sz="1800" b="1">
                  <a:latin typeface="Arial" panose="020B0604020202020204" pitchFamily="34" charset="0"/>
                  <a:cs typeface="Arial" panose="020B0604020202020204" pitchFamily="34" charset="0"/>
                </a:rPr>
                <a:t>:</a:t>
              </a:r>
            </a:p>
          </p:txBody>
        </p:sp>
        <p:sp>
          <p:nvSpPr>
            <p:cNvPr id="36" name="TextBox 35">
              <a:extLst>
                <a:ext uri="{FF2B5EF4-FFF2-40B4-BE49-F238E27FC236}">
                  <a16:creationId xmlns:a16="http://schemas.microsoft.com/office/drawing/2014/main" id="{D937F0EC-E378-484E-8A48-2490635E729B}"/>
                </a:ext>
              </a:extLst>
            </p:cNvPr>
            <p:cNvSpPr txBox="1"/>
            <p:nvPr/>
          </p:nvSpPr>
          <p:spPr>
            <a:xfrm>
              <a:off x="115512" y="4493975"/>
              <a:ext cx="8895138" cy="646331"/>
            </a:xfrm>
            <a:prstGeom prst="rect">
              <a:avLst/>
            </a:prstGeom>
            <a:noFill/>
          </p:spPr>
          <p:txBody>
            <a:bodyPr wrap="square" rtlCol="0">
              <a:spAutoFit/>
            </a:bodyPr>
            <a:lstStyle/>
            <a:p>
              <a:pPr marL="257175" indent="-257175">
                <a:buClr>
                  <a:schemeClr val="tx1"/>
                </a:buClr>
                <a:buFont typeface="Arial" panose="020B0604020202020204" pitchFamily="34" charset="0"/>
                <a:buChar char="•"/>
              </a:pPr>
              <a:r>
                <a:rPr lang="en-US" sz="1800" dirty="0">
                  <a:effectLst/>
                  <a:latin typeface="Arial" panose="020B0604020202020204" pitchFamily="34" charset="0"/>
                  <a:ea typeface="DengXian" panose="02010600030101010101" pitchFamily="2" charset="-122"/>
                  <a:cs typeface="Arial" panose="020B0604020202020204" pitchFamily="34" charset="0"/>
                </a:rPr>
                <a:t>The model is developed by assuming that the wheels are in contact with the road surface.</a:t>
              </a:r>
              <a:endParaRPr lang="en-US" dirty="0">
                <a:latin typeface="Arial" panose="020B0604020202020204" pitchFamily="34" charset="0"/>
                <a:ea typeface="Calibri" panose="020F0502020204030204" pitchFamily="34" charset="0"/>
                <a:cs typeface="Arial" panose="020B0604020202020204" pitchFamily="34" charset="0"/>
              </a:endParaRPr>
            </a:p>
          </p:txBody>
        </p:sp>
      </p:grpSp>
    </p:spTree>
    <p:extLst>
      <p:ext uri="{BB962C8B-B14F-4D97-AF65-F5344CB8AC3E}">
        <p14:creationId xmlns:p14="http://schemas.microsoft.com/office/powerpoint/2010/main" val="3735354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96683"/>
            <a:ext cx="2186939" cy="380873"/>
          </a:xfrm>
          <a:prstGeom prst="rect">
            <a:avLst/>
          </a:prstGeom>
          <a:noFill/>
        </p:spPr>
        <p:txBody>
          <a:bodyPr wrap="square" rtlCol="0">
            <a:spAutoFit/>
          </a:bodyPr>
          <a:lstStyle/>
          <a:p>
            <a:r>
              <a:rPr lang="en-US" sz="1875" b="1"/>
              <a:t>1. INTRODUCTION</a:t>
            </a:r>
          </a:p>
        </p:txBody>
      </p:sp>
      <p:sp>
        <p:nvSpPr>
          <p:cNvPr id="5" name="TextBox 4"/>
          <p:cNvSpPr txBox="1"/>
          <p:nvPr/>
        </p:nvSpPr>
        <p:spPr>
          <a:xfrm>
            <a:off x="2245995" y="89070"/>
            <a:ext cx="6192260" cy="380873"/>
          </a:xfrm>
          <a:prstGeom prst="rect">
            <a:avLst/>
          </a:prstGeom>
          <a:noFill/>
        </p:spPr>
        <p:txBody>
          <a:bodyPr wrap="square" rtlCol="0">
            <a:spAutoFit/>
          </a:bodyPr>
          <a:lstStyle/>
          <a:p>
            <a:r>
              <a:rPr lang="vi-VN" sz="1875" b="1">
                <a:latin typeface="Arial" panose="020B0604020202020204" pitchFamily="34" charset="0"/>
                <a:ea typeface="Calibri" panose="020F0502020204030204" pitchFamily="34" charset="0"/>
                <a:cs typeface="Arial" panose="020B0604020202020204" pitchFamily="34" charset="0"/>
              </a:rPr>
              <a:t>1.2</a:t>
            </a:r>
            <a:r>
              <a:rPr lang="en-US" sz="1875" b="1">
                <a:latin typeface="Arial" panose="020B0604020202020204" pitchFamily="34" charset="0"/>
                <a:cs typeface="Arial" panose="020B0604020202020204" pitchFamily="34" charset="0"/>
              </a:rPr>
              <a:t> Working conditions and technical requirements</a:t>
            </a:r>
            <a:endParaRPr lang="en-US" sz="1875" b="1">
              <a:solidFill>
                <a:srgbClr val="FF0000"/>
              </a:solidFill>
              <a:latin typeface="Arial" panose="020B0604020202020204" pitchFamily="34" charset="0"/>
              <a:cs typeface="Arial" panose="020B0604020202020204" pitchFamily="34" charset="0"/>
            </a:endParaRPr>
          </a:p>
        </p:txBody>
      </p:sp>
      <p:cxnSp>
        <p:nvCxnSpPr>
          <p:cNvPr id="7" name="Straight Connector 6"/>
          <p:cNvCxnSpPr/>
          <p:nvPr/>
        </p:nvCxnSpPr>
        <p:spPr>
          <a:xfrm flipV="1">
            <a:off x="1905001" y="-11772"/>
            <a:ext cx="340994" cy="687370"/>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0" y="668511"/>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14475" y="1174892"/>
            <a:ext cx="8708852" cy="1295868"/>
          </a:xfrm>
          <a:prstGeom prst="rect">
            <a:avLst/>
          </a:prstGeom>
          <a:noFill/>
        </p:spPr>
        <p:txBody>
          <a:bodyPr wrap="square" rtlCol="0">
            <a:spAutoFit/>
          </a:bodyPr>
          <a:lstStyle/>
          <a:p>
            <a:pPr algn="just">
              <a:lnSpc>
                <a:spcPct val="150000"/>
              </a:lnSpc>
            </a:pPr>
            <a:r>
              <a:rPr lang="en-US" b="1" dirty="0">
                <a:latin typeface="Arial" panose="020B0604020202020204" pitchFamily="34" charset="0"/>
                <a:ea typeface="Calibri" panose="020F0502020204030204" pitchFamily="34" charset="0"/>
                <a:cs typeface="Arial" panose="020B0604020202020204" pitchFamily="34" charset="0"/>
              </a:rPr>
              <a:t>Working conditions:</a:t>
            </a:r>
            <a:endParaRPr lang="vi-VN" b="1" dirty="0">
              <a:latin typeface="Arial" panose="020B0604020202020204" pitchFamily="34" charset="0"/>
              <a:ea typeface="Calibri" panose="020F0502020204030204" pitchFamily="34" charset="0"/>
              <a:cs typeface="Arial" panose="020B0604020202020204" pitchFamily="34" charset="0"/>
            </a:endParaRPr>
          </a:p>
          <a:p>
            <a:pPr algn="just">
              <a:lnSpc>
                <a:spcPct val="150000"/>
              </a:lnSpc>
            </a:pPr>
            <a:r>
              <a:rPr lang="vi-VN" sz="1800" b="1" dirty="0">
                <a:latin typeface="Arial" panose="020B0604020202020204" pitchFamily="34" charset="0"/>
                <a:ea typeface="Calibri" panose="020F0502020204030204" pitchFamily="34" charset="0"/>
                <a:cs typeface="Arial" panose="020B0604020202020204" pitchFamily="34" charset="0"/>
              </a:rPr>
              <a:t>-</a:t>
            </a:r>
            <a:r>
              <a:rPr lang="en-US" sz="1800" b="1" dirty="0">
                <a:latin typeface="Arial" panose="020B0604020202020204" pitchFamily="34" charset="0"/>
                <a:ea typeface="Calibri" panose="020F0502020204030204" pitchFamily="34" charset="0"/>
                <a:cs typeface="Arial" panose="020B0604020202020204" pitchFamily="34" charset="0"/>
              </a:rPr>
              <a:t> </a:t>
            </a:r>
            <a:r>
              <a:rPr lang="en-US" sz="1800" dirty="0">
                <a:effectLst/>
                <a:latin typeface="Arial" panose="020B0604020202020204" pitchFamily="34" charset="0"/>
                <a:ea typeface="DengXian" panose="02010600030101010101" pitchFamily="2" charset="-122"/>
                <a:cs typeface="Arial" panose="020B0604020202020204" pitchFamily="34" charset="0"/>
              </a:rPr>
              <a:t>Continuously change to adapt to variable driving conditions.</a:t>
            </a:r>
          </a:p>
          <a:p>
            <a:pPr algn="just">
              <a:lnSpc>
                <a:spcPct val="150000"/>
              </a:lnSpc>
            </a:pPr>
            <a:endParaRPr lang="en-US" dirty="0">
              <a:latin typeface="Arial" panose="020B0604020202020204" pitchFamily="34" charset="0"/>
              <a:ea typeface="Calibri" panose="020F050202020403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271D0BC7-51DE-403D-8A65-90968DD445FB}"/>
              </a:ext>
            </a:extLst>
          </p:cNvPr>
          <p:cNvSpPr txBox="1"/>
          <p:nvPr/>
        </p:nvSpPr>
        <p:spPr>
          <a:xfrm>
            <a:off x="214475" y="3217941"/>
            <a:ext cx="8708851" cy="1676741"/>
          </a:xfrm>
          <a:prstGeom prst="rect">
            <a:avLst/>
          </a:prstGeom>
          <a:noFill/>
        </p:spPr>
        <p:txBody>
          <a:bodyPr wrap="square">
            <a:spAutoFit/>
          </a:bodyPr>
          <a:lstStyle/>
          <a:p>
            <a:pPr algn="just">
              <a:lnSpc>
                <a:spcPct val="200000"/>
              </a:lnSpc>
            </a:pPr>
            <a:r>
              <a:rPr lang="en-US" b="1" dirty="0">
                <a:latin typeface="Arial" panose="020B0604020202020204" pitchFamily="34" charset="0"/>
                <a:cs typeface="Arial" panose="020B0604020202020204" pitchFamily="34" charset="0"/>
              </a:rPr>
              <a:t>Technical requirements</a:t>
            </a:r>
            <a:r>
              <a:rPr lang="vi-VN" b="1" dirty="0">
                <a:latin typeface="Arial" panose="020B0604020202020204" pitchFamily="34" charset="0"/>
                <a:cs typeface="Arial" panose="020B0604020202020204" pitchFamily="34" charset="0"/>
              </a:rPr>
              <a:t>:</a:t>
            </a:r>
          </a:p>
          <a:p>
            <a:pPr algn="just">
              <a:lnSpc>
                <a:spcPct val="200000"/>
              </a:lnSpc>
            </a:pPr>
            <a:r>
              <a:rPr lang="vi-VN" dirty="0">
                <a:latin typeface="Arial" panose="020B0604020202020204" pitchFamily="34" charset="0"/>
                <a:ea typeface="Calibri" panose="020F0502020204030204" pitchFamily="34" charset="0"/>
                <a:cs typeface="Arial" panose="020B0604020202020204" pitchFamily="34" charset="0"/>
              </a:rPr>
              <a:t>- </a:t>
            </a:r>
            <a:r>
              <a:rPr lang="vi-VN" dirty="0">
                <a:effectLst/>
                <a:latin typeface="Arial" panose="020B0604020202020204" pitchFamily="34" charset="0"/>
                <a:ea typeface="Calibri" panose="020F0502020204030204" pitchFamily="34" charset="0"/>
                <a:cs typeface="Arial" panose="020B0604020202020204" pitchFamily="34" charset="0"/>
              </a:rPr>
              <a:t>Working normally in above conditions.</a:t>
            </a:r>
            <a:endParaRPr lang="vi-VN" dirty="0">
              <a:latin typeface="Arial" panose="020B0604020202020204" pitchFamily="34" charset="0"/>
              <a:ea typeface="Calibri" panose="020F0502020204030204" pitchFamily="34" charset="0"/>
              <a:cs typeface="Arial" panose="020B0604020202020204" pitchFamily="34" charset="0"/>
            </a:endParaRPr>
          </a:p>
          <a:p>
            <a:pPr algn="just">
              <a:lnSpc>
                <a:spcPct val="200000"/>
              </a:lnSpc>
            </a:pPr>
            <a:r>
              <a:rPr lang="vi-VN" dirty="0">
                <a:effectLst/>
                <a:latin typeface="Arial" panose="020B0604020202020204" pitchFamily="34" charset="0"/>
                <a:ea typeface="Calibri" panose="020F0502020204030204" pitchFamily="34" charset="0"/>
                <a:cs typeface="Arial" panose="020B0604020202020204" pitchFamily="34" charset="0"/>
              </a:rPr>
              <a:t>- Measuring </a:t>
            </a:r>
            <a:r>
              <a:rPr lang="en-US" dirty="0">
                <a:effectLst/>
                <a:latin typeface="Arial" panose="020B0604020202020204" pitchFamily="34" charset="0"/>
                <a:ea typeface="Calibri" panose="020F0502020204030204" pitchFamily="34" charset="0"/>
                <a:cs typeface="Arial" panose="020B0604020202020204" pitchFamily="34" charset="0"/>
              </a:rPr>
              <a:t>resistance torque</a:t>
            </a:r>
            <a:r>
              <a:rPr lang="vi-VN" dirty="0">
                <a:effectLst/>
                <a:latin typeface="Arial" panose="020B0604020202020204" pitchFamily="34" charset="0"/>
                <a:ea typeface="Calibri" panose="020F0502020204030204" pitchFamily="34" charset="0"/>
                <a:cs typeface="Arial" panose="020B0604020202020204" pitchFamily="34" charset="0"/>
              </a:rPr>
              <a:t> range: The error within the allowable range</a:t>
            </a:r>
            <a:r>
              <a:rPr lang="en-US" dirty="0">
                <a:effectLst/>
                <a:latin typeface="Arial" panose="020B0604020202020204" pitchFamily="34" charset="0"/>
                <a:ea typeface="Calibri" panose="020F0502020204030204" pitchFamily="34" charset="0"/>
                <a:cs typeface="Arial" panose="020B0604020202020204" pitchFamily="34" charset="0"/>
              </a:rPr>
              <a:t>.</a:t>
            </a:r>
            <a:endParaRPr lang="en-US" b="1" dirty="0">
              <a:latin typeface="Arial" panose="020B0604020202020204" pitchFamily="34" charset="0"/>
              <a:ea typeface="Calibri" panose="020F050202020403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FF84E0EB-B6F8-4651-B44E-ECE7A5BA6F19}"/>
              </a:ext>
            </a:extLst>
          </p:cNvPr>
          <p:cNvGrpSpPr/>
          <p:nvPr/>
        </p:nvGrpSpPr>
        <p:grpSpPr>
          <a:xfrm>
            <a:off x="-3100" y="6636943"/>
            <a:ext cx="9147100" cy="300082"/>
            <a:chOff x="0" y="6565503"/>
            <a:chExt cx="12196133" cy="400108"/>
          </a:xfrm>
        </p:grpSpPr>
        <p:grpSp>
          <p:nvGrpSpPr>
            <p:cNvPr id="19" name="Group 18">
              <a:extLst>
                <a:ext uri="{FF2B5EF4-FFF2-40B4-BE49-F238E27FC236}">
                  <a16:creationId xmlns:a16="http://schemas.microsoft.com/office/drawing/2014/main" id="{2FC97DED-8341-4F04-84F8-40E75F1D321B}"/>
                </a:ext>
              </a:extLst>
            </p:cNvPr>
            <p:cNvGrpSpPr/>
            <p:nvPr/>
          </p:nvGrpSpPr>
          <p:grpSpPr>
            <a:xfrm>
              <a:off x="0" y="6565503"/>
              <a:ext cx="12196133" cy="400108"/>
              <a:chOff x="0" y="6565503"/>
              <a:chExt cx="12196133" cy="400108"/>
            </a:xfrm>
          </p:grpSpPr>
          <p:grpSp>
            <p:nvGrpSpPr>
              <p:cNvPr id="21" name="Group 20">
                <a:extLst>
                  <a:ext uri="{FF2B5EF4-FFF2-40B4-BE49-F238E27FC236}">
                    <a16:creationId xmlns:a16="http://schemas.microsoft.com/office/drawing/2014/main" id="{9DBAE0B0-7DEA-47BE-A5AD-5D18301491B2}"/>
                  </a:ext>
                </a:extLst>
              </p:cNvPr>
              <p:cNvGrpSpPr/>
              <p:nvPr/>
            </p:nvGrpSpPr>
            <p:grpSpPr>
              <a:xfrm>
                <a:off x="0" y="6642340"/>
                <a:ext cx="12192000" cy="215660"/>
                <a:chOff x="0" y="6642340"/>
                <a:chExt cx="12192000" cy="215660"/>
              </a:xfrm>
            </p:grpSpPr>
            <p:sp>
              <p:nvSpPr>
                <p:cNvPr id="23" name="Rectangle 22">
                  <a:extLst>
                    <a:ext uri="{FF2B5EF4-FFF2-40B4-BE49-F238E27FC236}">
                      <a16:creationId xmlns:a16="http://schemas.microsoft.com/office/drawing/2014/main" id="{2782174C-F6B3-45EE-9BFB-F70C60A0ED1A}"/>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6" name="Rectangle 25">
                  <a:extLst>
                    <a:ext uri="{FF2B5EF4-FFF2-40B4-BE49-F238E27FC236}">
                      <a16:creationId xmlns:a16="http://schemas.microsoft.com/office/drawing/2014/main" id="{31060D80-21A0-4D53-B8D6-04AEE7C0BE6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22" name="TextBox 21">
                <a:extLst>
                  <a:ext uri="{FF2B5EF4-FFF2-40B4-BE49-F238E27FC236}">
                    <a16:creationId xmlns:a16="http://schemas.microsoft.com/office/drawing/2014/main" id="{1A1735AC-65C0-4FC4-8376-36A960E703B2}"/>
                  </a:ext>
                </a:extLst>
              </p:cNvPr>
              <p:cNvSpPr txBox="1"/>
              <p:nvPr/>
            </p:nvSpPr>
            <p:spPr>
              <a:xfrm>
                <a:off x="11708453" y="6565503"/>
                <a:ext cx="487680" cy="400108"/>
              </a:xfrm>
              <a:prstGeom prst="rect">
                <a:avLst/>
              </a:prstGeom>
              <a:noFill/>
            </p:spPr>
            <p:txBody>
              <a:bodyPr wrap="square" rtlCol="0">
                <a:spAutoFit/>
              </a:bodyPr>
              <a:lstStyle/>
              <a:p>
                <a:r>
                  <a:rPr lang="en-US" sz="1350" dirty="0"/>
                  <a:t>4</a:t>
                </a:r>
              </a:p>
            </p:txBody>
          </p:sp>
        </p:grpSp>
        <p:sp>
          <p:nvSpPr>
            <p:cNvPr id="20" name="TextBox 19">
              <a:extLst>
                <a:ext uri="{FF2B5EF4-FFF2-40B4-BE49-F238E27FC236}">
                  <a16:creationId xmlns:a16="http://schemas.microsoft.com/office/drawing/2014/main" id="{AD19C6E9-B0BB-4F82-8334-4570774E35E7}"/>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1275856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96683"/>
            <a:ext cx="2186939" cy="380873"/>
          </a:xfrm>
          <a:prstGeom prst="rect">
            <a:avLst/>
          </a:prstGeom>
          <a:noFill/>
        </p:spPr>
        <p:txBody>
          <a:bodyPr wrap="square" rtlCol="0">
            <a:spAutoFit/>
          </a:bodyPr>
          <a:lstStyle/>
          <a:p>
            <a:r>
              <a:rPr lang="en-US" sz="1875" b="1"/>
              <a:t>1. INTRODUCTION</a:t>
            </a:r>
          </a:p>
        </p:txBody>
      </p:sp>
      <p:sp>
        <p:nvSpPr>
          <p:cNvPr id="5" name="TextBox 4"/>
          <p:cNvSpPr txBox="1"/>
          <p:nvPr/>
        </p:nvSpPr>
        <p:spPr>
          <a:xfrm>
            <a:off x="2245995" y="89070"/>
            <a:ext cx="5901690" cy="380873"/>
          </a:xfrm>
          <a:prstGeom prst="rect">
            <a:avLst/>
          </a:prstGeom>
          <a:noFill/>
        </p:spPr>
        <p:txBody>
          <a:bodyPr wrap="square" rtlCol="0">
            <a:spAutoFit/>
          </a:bodyPr>
          <a:lstStyle/>
          <a:p>
            <a:r>
              <a:rPr lang="vi-VN" sz="1875" b="1" dirty="0">
                <a:latin typeface="Calibri" panose="020F0502020204030204" pitchFamily="34" charset="0"/>
                <a:ea typeface="Calibri" panose="020F0502020204030204" pitchFamily="34" charset="0"/>
                <a:cs typeface="Calibri" panose="020F0502020204030204" pitchFamily="34" charset="0"/>
              </a:rPr>
              <a:t>1.</a:t>
            </a:r>
            <a:r>
              <a:rPr lang="en-US" sz="1875" b="1" dirty="0">
                <a:latin typeface="Calibri" panose="020F0502020204030204" pitchFamily="34" charset="0"/>
                <a:ea typeface="Calibri" panose="020F0502020204030204" pitchFamily="34" charset="0"/>
                <a:cs typeface="Calibri" panose="020F0502020204030204" pitchFamily="34" charset="0"/>
              </a:rPr>
              <a:t>3</a:t>
            </a:r>
            <a:r>
              <a:rPr lang="en-US" sz="1875" b="1" dirty="0"/>
              <a:t> V model</a:t>
            </a:r>
            <a:endParaRPr lang="en-US" sz="1875" b="1" dirty="0">
              <a:solidFill>
                <a:srgbClr val="FF0000"/>
              </a:solidFill>
              <a:latin typeface="Calibri (body)"/>
            </a:endParaRPr>
          </a:p>
        </p:txBody>
      </p:sp>
      <p:cxnSp>
        <p:nvCxnSpPr>
          <p:cNvPr id="7" name="Straight Connector 6"/>
          <p:cNvCxnSpPr/>
          <p:nvPr/>
        </p:nvCxnSpPr>
        <p:spPr>
          <a:xfrm flipV="1">
            <a:off x="1905001" y="-11772"/>
            <a:ext cx="340994" cy="687370"/>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0" y="668511"/>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FF84E0EB-B6F8-4651-B44E-ECE7A5BA6F19}"/>
              </a:ext>
            </a:extLst>
          </p:cNvPr>
          <p:cNvGrpSpPr/>
          <p:nvPr/>
        </p:nvGrpSpPr>
        <p:grpSpPr>
          <a:xfrm>
            <a:off x="-3100" y="6636943"/>
            <a:ext cx="9147100" cy="300082"/>
            <a:chOff x="0" y="6565503"/>
            <a:chExt cx="12196133" cy="400108"/>
          </a:xfrm>
        </p:grpSpPr>
        <p:grpSp>
          <p:nvGrpSpPr>
            <p:cNvPr id="19" name="Group 18">
              <a:extLst>
                <a:ext uri="{FF2B5EF4-FFF2-40B4-BE49-F238E27FC236}">
                  <a16:creationId xmlns:a16="http://schemas.microsoft.com/office/drawing/2014/main" id="{2FC97DED-8341-4F04-84F8-40E75F1D321B}"/>
                </a:ext>
              </a:extLst>
            </p:cNvPr>
            <p:cNvGrpSpPr/>
            <p:nvPr/>
          </p:nvGrpSpPr>
          <p:grpSpPr>
            <a:xfrm>
              <a:off x="0" y="6565503"/>
              <a:ext cx="12196133" cy="400108"/>
              <a:chOff x="0" y="6565503"/>
              <a:chExt cx="12196133" cy="400108"/>
            </a:xfrm>
          </p:grpSpPr>
          <p:grpSp>
            <p:nvGrpSpPr>
              <p:cNvPr id="21" name="Group 20">
                <a:extLst>
                  <a:ext uri="{FF2B5EF4-FFF2-40B4-BE49-F238E27FC236}">
                    <a16:creationId xmlns:a16="http://schemas.microsoft.com/office/drawing/2014/main" id="{9DBAE0B0-7DEA-47BE-A5AD-5D18301491B2}"/>
                  </a:ext>
                </a:extLst>
              </p:cNvPr>
              <p:cNvGrpSpPr/>
              <p:nvPr/>
            </p:nvGrpSpPr>
            <p:grpSpPr>
              <a:xfrm>
                <a:off x="0" y="6642340"/>
                <a:ext cx="12192000" cy="215660"/>
                <a:chOff x="0" y="6642340"/>
                <a:chExt cx="12192000" cy="215660"/>
              </a:xfrm>
            </p:grpSpPr>
            <p:sp>
              <p:nvSpPr>
                <p:cNvPr id="23" name="Rectangle 22">
                  <a:extLst>
                    <a:ext uri="{FF2B5EF4-FFF2-40B4-BE49-F238E27FC236}">
                      <a16:creationId xmlns:a16="http://schemas.microsoft.com/office/drawing/2014/main" id="{2782174C-F6B3-45EE-9BFB-F70C60A0ED1A}"/>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6" name="Rectangle 25">
                  <a:extLst>
                    <a:ext uri="{FF2B5EF4-FFF2-40B4-BE49-F238E27FC236}">
                      <a16:creationId xmlns:a16="http://schemas.microsoft.com/office/drawing/2014/main" id="{31060D80-21A0-4D53-B8D6-04AEE7C0BE6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22" name="TextBox 21">
                <a:extLst>
                  <a:ext uri="{FF2B5EF4-FFF2-40B4-BE49-F238E27FC236}">
                    <a16:creationId xmlns:a16="http://schemas.microsoft.com/office/drawing/2014/main" id="{1A1735AC-65C0-4FC4-8376-36A960E703B2}"/>
                  </a:ext>
                </a:extLst>
              </p:cNvPr>
              <p:cNvSpPr txBox="1"/>
              <p:nvPr/>
            </p:nvSpPr>
            <p:spPr>
              <a:xfrm>
                <a:off x="11708453" y="6565503"/>
                <a:ext cx="487680" cy="400108"/>
              </a:xfrm>
              <a:prstGeom prst="rect">
                <a:avLst/>
              </a:prstGeom>
              <a:noFill/>
            </p:spPr>
            <p:txBody>
              <a:bodyPr wrap="square" rtlCol="0">
                <a:spAutoFit/>
              </a:bodyPr>
              <a:lstStyle/>
              <a:p>
                <a:r>
                  <a:rPr lang="en-US" sz="1350" dirty="0"/>
                  <a:t>4</a:t>
                </a:r>
              </a:p>
            </p:txBody>
          </p:sp>
        </p:grpSp>
        <p:sp>
          <p:nvSpPr>
            <p:cNvPr id="20" name="TextBox 19">
              <a:extLst>
                <a:ext uri="{FF2B5EF4-FFF2-40B4-BE49-F238E27FC236}">
                  <a16:creationId xmlns:a16="http://schemas.microsoft.com/office/drawing/2014/main" id="{AD19C6E9-B0BB-4F82-8334-4570774E35E7}"/>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pic>
        <p:nvPicPr>
          <p:cNvPr id="37" name="Picture 36">
            <a:extLst>
              <a:ext uri="{FF2B5EF4-FFF2-40B4-BE49-F238E27FC236}">
                <a16:creationId xmlns:a16="http://schemas.microsoft.com/office/drawing/2014/main" id="{5C84BF5C-253C-4B37-E387-BC73994767BA}"/>
              </a:ext>
            </a:extLst>
          </p:cNvPr>
          <p:cNvPicPr>
            <a:picLocks noChangeAspect="1"/>
          </p:cNvPicPr>
          <p:nvPr/>
        </p:nvPicPr>
        <p:blipFill>
          <a:blip r:embed="rId3"/>
          <a:stretch>
            <a:fillRect/>
          </a:stretch>
        </p:blipFill>
        <p:spPr>
          <a:xfrm>
            <a:off x="0" y="1215109"/>
            <a:ext cx="9144000" cy="4628202"/>
          </a:xfrm>
          <a:prstGeom prst="rect">
            <a:avLst/>
          </a:prstGeom>
        </p:spPr>
      </p:pic>
    </p:spTree>
    <p:extLst>
      <p:ext uri="{BB962C8B-B14F-4D97-AF65-F5344CB8AC3E}">
        <p14:creationId xmlns:p14="http://schemas.microsoft.com/office/powerpoint/2010/main" val="856851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78631" y="2331322"/>
            <a:ext cx="2778356" cy="473206"/>
          </a:xfrm>
          <a:prstGeom prst="rect">
            <a:avLst/>
          </a:prstGeom>
          <a:noFill/>
        </p:spPr>
        <p:txBody>
          <a:bodyPr wrap="square" rtlCol="0">
            <a:spAutoFit/>
          </a:bodyPr>
          <a:lstStyle/>
          <a:p>
            <a:r>
              <a:rPr lang="en-US" altLang="ko-KR" sz="2400" dirty="0">
                <a:latin typeface="Arial" panose="020B0604020202020204" pitchFamily="34" charset="0"/>
                <a:cs typeface="Arial" panose="020B0604020202020204" pitchFamily="34" charset="0"/>
              </a:rPr>
              <a:t>Introduction</a:t>
            </a:r>
          </a:p>
        </p:txBody>
      </p:sp>
      <p:sp>
        <p:nvSpPr>
          <p:cNvPr id="4" name="Title 2"/>
          <p:cNvSpPr txBox="1"/>
          <p:nvPr/>
        </p:nvSpPr>
        <p:spPr>
          <a:xfrm>
            <a:off x="132228" y="1519806"/>
            <a:ext cx="2671933"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3375">
                <a:latin typeface="Arial" panose="020B0604020202020204" pitchFamily="34" charset="0"/>
                <a:cs typeface="Arial" panose="020B0604020202020204" pitchFamily="34" charset="0"/>
              </a:rPr>
              <a:t>CONTENTS</a:t>
            </a:r>
            <a:endParaRPr lang="en-US" sz="3375" dirty="0">
              <a:latin typeface="Arial" panose="020B0604020202020204" pitchFamily="34" charset="0"/>
              <a:cs typeface="Arial" panose="020B0604020202020204" pitchFamily="34" charset="0"/>
            </a:endParaRPr>
          </a:p>
        </p:txBody>
      </p:sp>
      <p:sp>
        <p:nvSpPr>
          <p:cNvPr id="12" name="TextBox 11"/>
          <p:cNvSpPr txBox="1"/>
          <p:nvPr/>
        </p:nvSpPr>
        <p:spPr>
          <a:xfrm>
            <a:off x="455389" y="2928782"/>
            <a:ext cx="4294733" cy="473206"/>
          </a:xfrm>
          <a:prstGeom prst="rect">
            <a:avLst/>
          </a:prstGeom>
          <a:noFill/>
        </p:spPr>
        <p:txBody>
          <a:bodyPr wrap="square" rtlCol="0">
            <a:spAutoFit/>
          </a:bodyPr>
          <a:lstStyle/>
          <a:p>
            <a:r>
              <a:rPr lang="en-US" altLang="ko-KR" sz="2400" b="1" dirty="0">
                <a:solidFill>
                  <a:srgbClr val="FF0000"/>
                </a:solidFill>
                <a:latin typeface="Arial" panose="020B0604020202020204" pitchFamily="34" charset="0"/>
                <a:cs typeface="Arial" panose="020B0604020202020204" pitchFamily="34" charset="0"/>
              </a:rPr>
              <a:t>Theoretical basis</a:t>
            </a:r>
          </a:p>
        </p:txBody>
      </p:sp>
      <p:sp>
        <p:nvSpPr>
          <p:cNvPr id="13" name="TextBox 12"/>
          <p:cNvSpPr txBox="1"/>
          <p:nvPr/>
        </p:nvSpPr>
        <p:spPr>
          <a:xfrm>
            <a:off x="455389" y="3517972"/>
            <a:ext cx="4294733" cy="473206"/>
          </a:xfrm>
          <a:prstGeom prst="rect">
            <a:avLst/>
          </a:prstGeom>
          <a:noFill/>
        </p:spPr>
        <p:txBody>
          <a:bodyPr wrap="square" rtlCol="0">
            <a:spAutoFit/>
          </a:bodyPr>
          <a:lstStyle/>
          <a:p>
            <a:r>
              <a:rPr lang="en-US" altLang="ko-KR" sz="2400" dirty="0">
                <a:latin typeface="Arial" panose="020B0604020202020204" pitchFamily="34" charset="0"/>
                <a:cs typeface="Arial" panose="020B0604020202020204" pitchFamily="34" charset="0"/>
              </a:rPr>
              <a:t>Implementation process</a:t>
            </a:r>
          </a:p>
        </p:txBody>
      </p:sp>
      <p:sp>
        <p:nvSpPr>
          <p:cNvPr id="14" name="TextBox 13"/>
          <p:cNvSpPr txBox="1"/>
          <p:nvPr/>
        </p:nvSpPr>
        <p:spPr>
          <a:xfrm>
            <a:off x="453700" y="4749796"/>
            <a:ext cx="4443556" cy="473206"/>
          </a:xfrm>
          <a:prstGeom prst="rect">
            <a:avLst/>
          </a:prstGeom>
          <a:noFill/>
        </p:spPr>
        <p:txBody>
          <a:bodyPr wrap="square" rtlCol="0">
            <a:spAutoFit/>
          </a:bodyPr>
          <a:lstStyle/>
          <a:p>
            <a:r>
              <a:rPr lang="en-US" altLang="ko-KR" sz="2400" dirty="0">
                <a:latin typeface="Arial" panose="020B0604020202020204" pitchFamily="34" charset="0"/>
                <a:cs typeface="Arial" panose="020B0604020202020204" pitchFamily="34" charset="0"/>
              </a:rPr>
              <a:t>Conclusion and future work</a:t>
            </a:r>
          </a:p>
        </p:txBody>
      </p:sp>
      <p:sp>
        <p:nvSpPr>
          <p:cNvPr id="16" name="TextBox 15"/>
          <p:cNvSpPr txBox="1"/>
          <p:nvPr/>
        </p:nvSpPr>
        <p:spPr>
          <a:xfrm>
            <a:off x="90842" y="2317012"/>
            <a:ext cx="277378" cy="438582"/>
          </a:xfrm>
          <a:prstGeom prst="rect">
            <a:avLst/>
          </a:prstGeom>
          <a:noFill/>
        </p:spPr>
        <p:txBody>
          <a:bodyPr wrap="square" rtlCol="0">
            <a:spAutoFit/>
          </a:bodyPr>
          <a:lstStyle/>
          <a:p>
            <a:r>
              <a:rPr lang="en-US" altLang="ko-KR" sz="2250" b="1">
                <a:cs typeface="Arial" panose="020B0604020202020204" pitchFamily="34" charset="0"/>
              </a:rPr>
              <a:t>1</a:t>
            </a:r>
            <a:endParaRPr lang="ko-KR" altLang="en-US" sz="2250" b="1" dirty="0">
              <a:cs typeface="Arial" panose="020B0604020202020204" pitchFamily="34" charset="0"/>
            </a:endParaRPr>
          </a:p>
        </p:txBody>
      </p:sp>
      <p:sp>
        <p:nvSpPr>
          <p:cNvPr id="17" name="TextBox 16"/>
          <p:cNvSpPr txBox="1"/>
          <p:nvPr/>
        </p:nvSpPr>
        <p:spPr>
          <a:xfrm>
            <a:off x="92530" y="3508994"/>
            <a:ext cx="277378" cy="438582"/>
          </a:xfrm>
          <a:prstGeom prst="rect">
            <a:avLst/>
          </a:prstGeom>
          <a:noFill/>
        </p:spPr>
        <p:txBody>
          <a:bodyPr wrap="square" rtlCol="0">
            <a:spAutoFit/>
          </a:bodyPr>
          <a:lstStyle/>
          <a:p>
            <a:r>
              <a:rPr lang="en-US" altLang="ko-KR" sz="2250" b="1">
                <a:cs typeface="Arial" panose="020B0604020202020204" pitchFamily="34" charset="0"/>
              </a:rPr>
              <a:t>3</a:t>
            </a:r>
            <a:endParaRPr lang="ko-KR" altLang="en-US" sz="2250" b="1" dirty="0">
              <a:cs typeface="Arial" panose="020B0604020202020204" pitchFamily="34" charset="0"/>
            </a:endParaRPr>
          </a:p>
        </p:txBody>
      </p:sp>
      <p:sp>
        <p:nvSpPr>
          <p:cNvPr id="18" name="TextBox 17"/>
          <p:cNvSpPr txBox="1"/>
          <p:nvPr/>
        </p:nvSpPr>
        <p:spPr>
          <a:xfrm>
            <a:off x="90840" y="4144432"/>
            <a:ext cx="277378" cy="438582"/>
          </a:xfrm>
          <a:prstGeom prst="rect">
            <a:avLst/>
          </a:prstGeom>
          <a:noFill/>
        </p:spPr>
        <p:txBody>
          <a:bodyPr wrap="square" rtlCol="0">
            <a:spAutoFit/>
          </a:bodyPr>
          <a:lstStyle/>
          <a:p>
            <a:r>
              <a:rPr lang="en-US" altLang="ko-KR" sz="2250" b="1">
                <a:cs typeface="Arial" panose="020B0604020202020204" pitchFamily="34" charset="0"/>
              </a:rPr>
              <a:t>4</a:t>
            </a:r>
            <a:endParaRPr lang="ko-KR" altLang="en-US" sz="2250" b="1" dirty="0">
              <a:cs typeface="Arial" panose="020B0604020202020204" pitchFamily="34" charset="0"/>
            </a:endParaRPr>
          </a:p>
        </p:txBody>
      </p:sp>
      <p:sp>
        <p:nvSpPr>
          <p:cNvPr id="19" name="TextBox 18"/>
          <p:cNvSpPr txBox="1"/>
          <p:nvPr/>
        </p:nvSpPr>
        <p:spPr>
          <a:xfrm>
            <a:off x="90840" y="2928820"/>
            <a:ext cx="277378" cy="438582"/>
          </a:xfrm>
          <a:prstGeom prst="rect">
            <a:avLst/>
          </a:prstGeom>
          <a:noFill/>
        </p:spPr>
        <p:txBody>
          <a:bodyPr wrap="square" rtlCol="0">
            <a:spAutoFit/>
          </a:bodyPr>
          <a:lstStyle/>
          <a:p>
            <a:r>
              <a:rPr lang="en-US" altLang="ko-KR" sz="2250" b="1">
                <a:cs typeface="Arial" panose="020B0604020202020204" pitchFamily="34" charset="0"/>
              </a:rPr>
              <a:t>2</a:t>
            </a:r>
            <a:endParaRPr lang="ko-KR" altLang="en-US" sz="2250" b="1" dirty="0">
              <a:cs typeface="Arial" panose="020B0604020202020204" pitchFamily="34" charset="0"/>
            </a:endParaRPr>
          </a:p>
        </p:txBody>
      </p:sp>
      <p:sp>
        <p:nvSpPr>
          <p:cNvPr id="20" name="TextBox 19"/>
          <p:cNvSpPr txBox="1"/>
          <p:nvPr/>
        </p:nvSpPr>
        <p:spPr>
          <a:xfrm>
            <a:off x="90840" y="4749796"/>
            <a:ext cx="277378" cy="438582"/>
          </a:xfrm>
          <a:prstGeom prst="rect">
            <a:avLst/>
          </a:prstGeom>
          <a:noFill/>
        </p:spPr>
        <p:txBody>
          <a:bodyPr wrap="square" rtlCol="0">
            <a:spAutoFit/>
          </a:bodyPr>
          <a:lstStyle/>
          <a:p>
            <a:r>
              <a:rPr lang="en-US" altLang="ko-KR" sz="2250" b="1">
                <a:cs typeface="Arial" panose="020B0604020202020204" pitchFamily="34" charset="0"/>
              </a:rPr>
              <a:t>5</a:t>
            </a:r>
            <a:endParaRPr lang="ko-KR" altLang="en-US" sz="2250" b="1" dirty="0">
              <a:cs typeface="Arial" panose="020B0604020202020204" pitchFamily="34" charset="0"/>
            </a:endParaRPr>
          </a:p>
        </p:txBody>
      </p:sp>
      <p:sp>
        <p:nvSpPr>
          <p:cNvPr id="21" name="Frame 20"/>
          <p:cNvSpPr/>
          <p:nvPr/>
        </p:nvSpPr>
        <p:spPr>
          <a:xfrm>
            <a:off x="50589" y="2353221"/>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2" name="Frame 21"/>
          <p:cNvSpPr/>
          <p:nvPr/>
        </p:nvSpPr>
        <p:spPr>
          <a:xfrm>
            <a:off x="50586" y="2958694"/>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3" name="Frame 22"/>
          <p:cNvSpPr/>
          <p:nvPr/>
        </p:nvSpPr>
        <p:spPr>
          <a:xfrm>
            <a:off x="50586" y="3536429"/>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4" name="Frame 23"/>
          <p:cNvSpPr/>
          <p:nvPr/>
        </p:nvSpPr>
        <p:spPr>
          <a:xfrm>
            <a:off x="50586" y="4158150"/>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5" name="Frame 24"/>
          <p:cNvSpPr/>
          <p:nvPr/>
        </p:nvSpPr>
        <p:spPr>
          <a:xfrm>
            <a:off x="50586" y="4763513"/>
            <a:ext cx="357883" cy="380716"/>
          </a:xfrm>
          <a:prstGeom prst="frame">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7" name="TextBox 26"/>
          <p:cNvSpPr txBox="1"/>
          <p:nvPr/>
        </p:nvSpPr>
        <p:spPr>
          <a:xfrm>
            <a:off x="457529" y="4108408"/>
            <a:ext cx="3890875" cy="473206"/>
          </a:xfrm>
          <a:prstGeom prst="rect">
            <a:avLst/>
          </a:prstGeom>
          <a:noFill/>
        </p:spPr>
        <p:txBody>
          <a:bodyPr wrap="square" rtlCol="0">
            <a:spAutoFit/>
          </a:bodyPr>
          <a:lstStyle/>
          <a:p>
            <a:r>
              <a:rPr lang="en-US" altLang="ko-KR" sz="2400">
                <a:latin typeface="Arial" panose="020B0604020202020204" pitchFamily="34" charset="0"/>
                <a:cs typeface="Arial" panose="020B0604020202020204" pitchFamily="34" charset="0"/>
              </a:rPr>
              <a:t>Result and disscussion</a:t>
            </a:r>
          </a:p>
        </p:txBody>
      </p:sp>
      <p:sp>
        <p:nvSpPr>
          <p:cNvPr id="2" name="Rectangle 1"/>
          <p:cNvSpPr/>
          <p:nvPr/>
        </p:nvSpPr>
        <p:spPr>
          <a:xfrm>
            <a:off x="4348404" y="1555808"/>
            <a:ext cx="4835845" cy="4146333"/>
          </a:xfrm>
          <a:prstGeom prst="rect">
            <a:avLst/>
          </a:prstGeom>
          <a:solidFill>
            <a:srgbClr val="32AEB8">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Rectangle 29"/>
          <p:cNvSpPr/>
          <p:nvPr/>
        </p:nvSpPr>
        <p:spPr>
          <a:xfrm>
            <a:off x="4433885" y="1631401"/>
            <a:ext cx="815340" cy="392864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1" name="TextBox 30"/>
          <p:cNvSpPr txBox="1"/>
          <p:nvPr/>
        </p:nvSpPr>
        <p:spPr>
          <a:xfrm>
            <a:off x="5280283" y="2328440"/>
            <a:ext cx="3399374" cy="369332"/>
          </a:xfrm>
          <a:prstGeom prst="rect">
            <a:avLst/>
          </a:prstGeom>
          <a:noFill/>
        </p:spPr>
        <p:txBody>
          <a:bodyPr wrap="square" rtlCol="0">
            <a:spAutoFit/>
          </a:bodyPr>
          <a:lstStyle/>
          <a:p>
            <a:r>
              <a:rPr lang="en-US" altLang="ko-KR" dirty="0">
                <a:latin typeface="Arial" panose="020B0604020202020204" pitchFamily="34" charset="0"/>
                <a:ea typeface="Calibri" panose="020F0502020204030204" pitchFamily="34" charset="0"/>
                <a:cs typeface="Arial" panose="020B0604020202020204" pitchFamily="34" charset="0"/>
              </a:rPr>
              <a:t>Wheel alignment</a:t>
            </a:r>
          </a:p>
        </p:txBody>
      </p:sp>
      <p:sp>
        <p:nvSpPr>
          <p:cNvPr id="32" name="TextBox 31"/>
          <p:cNvSpPr txBox="1"/>
          <p:nvPr/>
        </p:nvSpPr>
        <p:spPr>
          <a:xfrm>
            <a:off x="4597501" y="2300845"/>
            <a:ext cx="555035" cy="438582"/>
          </a:xfrm>
          <a:prstGeom prst="rect">
            <a:avLst/>
          </a:prstGeom>
          <a:noFill/>
        </p:spPr>
        <p:txBody>
          <a:bodyPr wrap="square" rtlCol="0">
            <a:spAutoFit/>
          </a:bodyPr>
          <a:lstStyle/>
          <a:p>
            <a:r>
              <a:rPr lang="en-US" altLang="ko-KR" sz="2250" b="1">
                <a:cs typeface="Arial" panose="020B0604020202020204" pitchFamily="34" charset="0"/>
              </a:rPr>
              <a:t>2.1</a:t>
            </a:r>
            <a:endParaRPr lang="ko-KR" altLang="en-US" sz="2250" b="1" dirty="0">
              <a:cs typeface="Arial" panose="020B0604020202020204" pitchFamily="34" charset="0"/>
            </a:endParaRPr>
          </a:p>
        </p:txBody>
      </p:sp>
      <p:sp>
        <p:nvSpPr>
          <p:cNvPr id="33" name="TextBox 32"/>
          <p:cNvSpPr txBox="1"/>
          <p:nvPr/>
        </p:nvSpPr>
        <p:spPr>
          <a:xfrm>
            <a:off x="4597501" y="2854663"/>
            <a:ext cx="555035" cy="438582"/>
          </a:xfrm>
          <a:prstGeom prst="rect">
            <a:avLst/>
          </a:prstGeom>
          <a:noFill/>
        </p:spPr>
        <p:txBody>
          <a:bodyPr wrap="square" rtlCol="0">
            <a:spAutoFit/>
          </a:bodyPr>
          <a:lstStyle/>
          <a:p>
            <a:r>
              <a:rPr lang="vi-VN" altLang="ko-KR" sz="2250" b="1">
                <a:latin typeface="Calibri" panose="020F0502020204030204" pitchFamily="34" charset="0"/>
                <a:ea typeface="Calibri" panose="020F0502020204030204" pitchFamily="34" charset="0"/>
                <a:cs typeface="Calibri" panose="020F0502020204030204" pitchFamily="34" charset="0"/>
              </a:rPr>
              <a:t>2</a:t>
            </a:r>
            <a:r>
              <a:rPr lang="en-US" altLang="ko-KR" sz="2250" b="1">
                <a:latin typeface="Calibri" panose="020F0502020204030204" pitchFamily="34" charset="0"/>
                <a:ea typeface="Calibri" panose="020F0502020204030204" pitchFamily="34" charset="0"/>
                <a:cs typeface="Calibri" panose="020F0502020204030204" pitchFamily="34" charset="0"/>
              </a:rPr>
              <a:t>.2</a:t>
            </a:r>
            <a:endParaRPr lang="ko-KR" altLang="en-US" sz="2250" b="1" dirty="0">
              <a:latin typeface="Calibri" panose="020F0502020204030204" pitchFamily="34" charset="0"/>
              <a:cs typeface="Calibri" panose="020F0502020204030204" pitchFamily="34" charset="0"/>
            </a:endParaRPr>
          </a:p>
        </p:txBody>
      </p:sp>
      <p:sp>
        <p:nvSpPr>
          <p:cNvPr id="34" name="TextBox 33"/>
          <p:cNvSpPr txBox="1"/>
          <p:nvPr/>
        </p:nvSpPr>
        <p:spPr>
          <a:xfrm>
            <a:off x="5296952" y="2890111"/>
            <a:ext cx="3523675" cy="369332"/>
          </a:xfrm>
          <a:prstGeom prst="rect">
            <a:avLst/>
          </a:prstGeom>
          <a:noFill/>
        </p:spPr>
        <p:txBody>
          <a:bodyPr wrap="square" rtlCol="0">
            <a:spAutoFit/>
          </a:bodyPr>
          <a:lstStyle/>
          <a:p>
            <a:r>
              <a:rPr lang="en-US" dirty="0">
                <a:latin typeface="Arial" panose="020B0604020202020204" pitchFamily="34" charset="0"/>
                <a:ea typeface="Times New Roman" panose="02020603050405020304" pitchFamily="18" charset="0"/>
                <a:cs typeface="Arial" panose="020B0604020202020204" pitchFamily="34" charset="0"/>
              </a:rPr>
              <a:t>Tire force equations</a:t>
            </a:r>
            <a:endParaRPr lang="en-US" altLang="ko-KR"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FEA903C1-2BEC-48E4-B051-681B7112245B}"/>
              </a:ext>
            </a:extLst>
          </p:cNvPr>
          <p:cNvSpPr/>
          <p:nvPr/>
        </p:nvSpPr>
        <p:spPr>
          <a:xfrm>
            <a:off x="277243" y="59696"/>
            <a:ext cx="8509308" cy="784830"/>
          </a:xfrm>
          <a:prstGeom prst="rect">
            <a:avLst/>
          </a:prstGeom>
        </p:spPr>
        <p:txBody>
          <a:bodyPr wrap="square">
            <a:spAutoFit/>
          </a:bodyPr>
          <a:lstStyle/>
          <a:p>
            <a:pPr algn="ctr"/>
            <a:r>
              <a:rPr lang="en-US" sz="1500" b="1" dirty="0">
                <a:ln w="0"/>
                <a:solidFill>
                  <a:schemeClr val="tx1"/>
                </a:solidFill>
                <a:effectLst>
                  <a:outerShdw blurRad="38100" dist="25400" dir="5400000" algn="ctr" rotWithShape="0">
                    <a:srgbClr val="6E747A">
                      <a:alpha val="43000"/>
                    </a:srgbClr>
                  </a:outerShdw>
                </a:effectLst>
                <a:latin typeface="Arial" panose="020B0604020202020204" pitchFamily="34" charset="0"/>
                <a:ea typeface="Times New Roman" panose="02020603050405020304" pitchFamily="18" charset="0"/>
                <a:cs typeface="Arial" panose="020B0604020202020204" pitchFamily="34" charset="0"/>
              </a:rPr>
              <a:t>MODELING AND SIMULATION THE RESISTANCE TORQUE FOR SPECIFIC WHEEL ALIGNMENT IN THE ELECTRIC POWER STEERING SYSTEM BY USING MATLAB/SIMULINK AND ITS APPLICATION</a:t>
            </a:r>
            <a:endParaRPr lang="en-US" sz="1500" b="1"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17BAF1E9-0BC6-40D5-8656-45FDDEC9A297}"/>
              </a:ext>
            </a:extLst>
          </p:cNvPr>
          <p:cNvSpPr txBox="1"/>
          <p:nvPr/>
        </p:nvSpPr>
        <p:spPr>
          <a:xfrm>
            <a:off x="5279705" y="3429844"/>
            <a:ext cx="3813710" cy="369332"/>
          </a:xfrm>
          <a:prstGeom prst="rect">
            <a:avLst/>
          </a:prstGeom>
          <a:noFill/>
        </p:spPr>
        <p:txBody>
          <a:bodyPr wrap="square" rtlCol="0">
            <a:spAutoFit/>
          </a:bodyPr>
          <a:lstStyle/>
          <a:p>
            <a:r>
              <a:rPr lang="en-US" dirty="0">
                <a:latin typeface="Arial" panose="020B0604020202020204" pitchFamily="34" charset="0"/>
                <a:ea typeface="Calibri" panose="020F0502020204030204" pitchFamily="34" charset="0"/>
                <a:cs typeface="Arial" panose="020B0604020202020204" pitchFamily="34" charset="0"/>
              </a:rPr>
              <a:t>Total resistance torque equations</a:t>
            </a:r>
            <a:endParaRPr lang="en-US" altLang="ko-KR" dirty="0">
              <a:latin typeface="Arial" panose="020B0604020202020204" pitchFamily="34" charset="0"/>
              <a:ea typeface="Calibri" panose="020F050202020403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04A51068-B646-4032-9C12-C733DE140473}"/>
              </a:ext>
            </a:extLst>
          </p:cNvPr>
          <p:cNvSpPr txBox="1"/>
          <p:nvPr/>
        </p:nvSpPr>
        <p:spPr>
          <a:xfrm>
            <a:off x="4597501" y="3395820"/>
            <a:ext cx="555035" cy="438582"/>
          </a:xfrm>
          <a:prstGeom prst="rect">
            <a:avLst/>
          </a:prstGeom>
          <a:noFill/>
        </p:spPr>
        <p:txBody>
          <a:bodyPr wrap="square" rtlCol="0">
            <a:spAutoFit/>
          </a:bodyPr>
          <a:lstStyle/>
          <a:p>
            <a:r>
              <a:rPr lang="vi-VN" altLang="ko-KR" sz="2250" b="1">
                <a:latin typeface="Calibri" panose="020F0502020204030204" pitchFamily="34" charset="0"/>
                <a:ea typeface="Calibri" panose="020F0502020204030204" pitchFamily="34" charset="0"/>
                <a:cs typeface="Calibri" panose="020F0502020204030204" pitchFamily="34" charset="0"/>
              </a:rPr>
              <a:t>2</a:t>
            </a:r>
            <a:r>
              <a:rPr lang="en-US" altLang="ko-KR" sz="2250" b="1">
                <a:latin typeface="Calibri" panose="020F0502020204030204" pitchFamily="34" charset="0"/>
                <a:ea typeface="Calibri" panose="020F0502020204030204" pitchFamily="34" charset="0"/>
                <a:cs typeface="Calibri" panose="020F0502020204030204" pitchFamily="34" charset="0"/>
              </a:rPr>
              <a:t>.</a:t>
            </a:r>
            <a:r>
              <a:rPr lang="vi-VN" altLang="ko-KR" sz="2250" b="1">
                <a:latin typeface="Calibri" panose="020F0502020204030204" pitchFamily="34" charset="0"/>
                <a:ea typeface="Calibri" panose="020F0502020204030204" pitchFamily="34" charset="0"/>
                <a:cs typeface="Calibri" panose="020F0502020204030204" pitchFamily="34" charset="0"/>
              </a:rPr>
              <a:t>3</a:t>
            </a:r>
            <a:endParaRPr lang="ko-KR" altLang="en-US" sz="2250" b="1" dirty="0">
              <a:latin typeface="Calibri" panose="020F0502020204030204" pitchFamily="34" charset="0"/>
              <a:cs typeface="Calibri" panose="020F0502020204030204" pitchFamily="34" charset="0"/>
            </a:endParaRPr>
          </a:p>
        </p:txBody>
      </p:sp>
      <p:grpSp>
        <p:nvGrpSpPr>
          <p:cNvPr id="41" name="Group 40">
            <a:extLst>
              <a:ext uri="{FF2B5EF4-FFF2-40B4-BE49-F238E27FC236}">
                <a16:creationId xmlns:a16="http://schemas.microsoft.com/office/drawing/2014/main" id="{C278A3FB-9C92-49B8-950F-59A694498BDE}"/>
              </a:ext>
            </a:extLst>
          </p:cNvPr>
          <p:cNvGrpSpPr/>
          <p:nvPr/>
        </p:nvGrpSpPr>
        <p:grpSpPr>
          <a:xfrm>
            <a:off x="-3100" y="6636943"/>
            <a:ext cx="9147100" cy="300082"/>
            <a:chOff x="0" y="6565503"/>
            <a:chExt cx="12196133" cy="400108"/>
          </a:xfrm>
        </p:grpSpPr>
        <p:grpSp>
          <p:nvGrpSpPr>
            <p:cNvPr id="42" name="Group 41">
              <a:extLst>
                <a:ext uri="{FF2B5EF4-FFF2-40B4-BE49-F238E27FC236}">
                  <a16:creationId xmlns:a16="http://schemas.microsoft.com/office/drawing/2014/main" id="{4FB5787B-F463-40FC-A448-6E664646599F}"/>
                </a:ext>
              </a:extLst>
            </p:cNvPr>
            <p:cNvGrpSpPr/>
            <p:nvPr/>
          </p:nvGrpSpPr>
          <p:grpSpPr>
            <a:xfrm>
              <a:off x="0" y="6565503"/>
              <a:ext cx="12196133" cy="400108"/>
              <a:chOff x="0" y="6565503"/>
              <a:chExt cx="12196133" cy="400108"/>
            </a:xfrm>
          </p:grpSpPr>
          <p:grpSp>
            <p:nvGrpSpPr>
              <p:cNvPr id="44" name="Group 43">
                <a:extLst>
                  <a:ext uri="{FF2B5EF4-FFF2-40B4-BE49-F238E27FC236}">
                    <a16:creationId xmlns:a16="http://schemas.microsoft.com/office/drawing/2014/main" id="{E45C7A26-3BC8-4160-BE04-23E481D93748}"/>
                  </a:ext>
                </a:extLst>
              </p:cNvPr>
              <p:cNvGrpSpPr/>
              <p:nvPr/>
            </p:nvGrpSpPr>
            <p:grpSpPr>
              <a:xfrm>
                <a:off x="0" y="6642340"/>
                <a:ext cx="12192000" cy="215660"/>
                <a:chOff x="0" y="6642340"/>
                <a:chExt cx="12192000" cy="215660"/>
              </a:xfrm>
            </p:grpSpPr>
            <p:sp>
              <p:nvSpPr>
                <p:cNvPr id="46" name="Rectangle 45">
                  <a:extLst>
                    <a:ext uri="{FF2B5EF4-FFF2-40B4-BE49-F238E27FC236}">
                      <a16:creationId xmlns:a16="http://schemas.microsoft.com/office/drawing/2014/main" id="{2FBEF1EC-0AAD-44DE-B112-6DD229A79109}"/>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7" name="Rectangle 46">
                  <a:extLst>
                    <a:ext uri="{FF2B5EF4-FFF2-40B4-BE49-F238E27FC236}">
                      <a16:creationId xmlns:a16="http://schemas.microsoft.com/office/drawing/2014/main" id="{D4782AB0-3865-41FF-BF24-FDDBD47CA6B4}"/>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45" name="TextBox 44">
                <a:extLst>
                  <a:ext uri="{FF2B5EF4-FFF2-40B4-BE49-F238E27FC236}">
                    <a16:creationId xmlns:a16="http://schemas.microsoft.com/office/drawing/2014/main" id="{E4B86762-4979-4833-920D-075918AA23F8}"/>
                  </a:ext>
                </a:extLst>
              </p:cNvPr>
              <p:cNvSpPr txBox="1"/>
              <p:nvPr/>
            </p:nvSpPr>
            <p:spPr>
              <a:xfrm>
                <a:off x="11708453" y="6565503"/>
                <a:ext cx="487680" cy="400108"/>
              </a:xfrm>
              <a:prstGeom prst="rect">
                <a:avLst/>
              </a:prstGeom>
              <a:noFill/>
            </p:spPr>
            <p:txBody>
              <a:bodyPr wrap="square" rtlCol="0">
                <a:spAutoFit/>
              </a:bodyPr>
              <a:lstStyle/>
              <a:p>
                <a:r>
                  <a:rPr lang="en-US" sz="1350"/>
                  <a:t>5</a:t>
                </a:r>
                <a:endParaRPr lang="en-US" sz="1350" dirty="0"/>
              </a:p>
            </p:txBody>
          </p:sp>
        </p:grpSp>
        <p:sp>
          <p:nvSpPr>
            <p:cNvPr id="43" name="TextBox 42">
              <a:extLst>
                <a:ext uri="{FF2B5EF4-FFF2-40B4-BE49-F238E27FC236}">
                  <a16:creationId xmlns:a16="http://schemas.microsoft.com/office/drawing/2014/main" id="{BEA38991-7085-4860-97FB-C6324EAAB55B}"/>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2020372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D6A7219C-22B3-4BBD-9313-9C5253491641}"/>
              </a:ext>
            </a:extLst>
          </p:cNvPr>
          <p:cNvSpPr txBox="1"/>
          <p:nvPr/>
        </p:nvSpPr>
        <p:spPr>
          <a:xfrm>
            <a:off x="3139287" y="22747"/>
            <a:ext cx="4173855" cy="380873"/>
          </a:xfrm>
          <a:prstGeom prst="rect">
            <a:avLst/>
          </a:prstGeom>
          <a:noFill/>
        </p:spPr>
        <p:txBody>
          <a:bodyPr wrap="square" rtlCol="0">
            <a:spAutoFit/>
          </a:bodyPr>
          <a:lstStyle/>
          <a:p>
            <a:r>
              <a:rPr lang="vi-VN" sz="1875" b="1" dirty="0">
                <a:latin typeface="Arial" panose="020B0604020202020204" pitchFamily="34" charset="0"/>
                <a:cs typeface="Arial" panose="020B0604020202020204" pitchFamily="34" charset="0"/>
              </a:rPr>
              <a:t>2.1 </a:t>
            </a:r>
            <a:r>
              <a:rPr lang="en-US" sz="1875" b="1" dirty="0">
                <a:latin typeface="Arial" panose="020B0604020202020204" pitchFamily="34" charset="0"/>
                <a:cs typeface="Arial" panose="020B0604020202020204" pitchFamily="34" charset="0"/>
              </a:rPr>
              <a:t>Wheel alignment</a:t>
            </a:r>
          </a:p>
        </p:txBody>
      </p:sp>
      <p:cxnSp>
        <p:nvCxnSpPr>
          <p:cNvPr id="20" name="Straight Connector 19">
            <a:extLst>
              <a:ext uri="{FF2B5EF4-FFF2-40B4-BE49-F238E27FC236}">
                <a16:creationId xmlns:a16="http://schemas.microsoft.com/office/drawing/2014/main" id="{11BD0FD0-068E-4215-8DC7-490A16D00A9A}"/>
              </a:ext>
            </a:extLst>
          </p:cNvPr>
          <p:cNvCxnSpPr/>
          <p:nvPr/>
        </p:nvCxnSpPr>
        <p:spPr>
          <a:xfrm>
            <a:off x="-3100" y="459475"/>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27A8A7C-275D-4B66-8C47-63B6B4967AE7}"/>
              </a:ext>
            </a:extLst>
          </p:cNvPr>
          <p:cNvCxnSpPr/>
          <p:nvPr/>
        </p:nvCxnSpPr>
        <p:spPr>
          <a:xfrm flipV="1">
            <a:off x="2803810" y="0"/>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EC377B9-25D2-423D-A0BA-AF0E2B1F0D05}"/>
              </a:ext>
            </a:extLst>
          </p:cNvPr>
          <p:cNvSpPr txBox="1"/>
          <p:nvPr/>
        </p:nvSpPr>
        <p:spPr>
          <a:xfrm>
            <a:off x="-29735" y="26667"/>
            <a:ext cx="3121299"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2</a:t>
            </a:r>
            <a:r>
              <a:rPr lang="en-US" sz="1875" b="1" dirty="0">
                <a:latin typeface="Arial" panose="020B0604020202020204" pitchFamily="34" charset="0"/>
                <a:ea typeface="Calibri" panose="020F0502020204030204" pitchFamily="34" charset="0"/>
                <a:cs typeface="Arial" panose="020B0604020202020204" pitchFamily="34" charset="0"/>
              </a:rPr>
              <a:t>. </a:t>
            </a:r>
            <a:r>
              <a:rPr lang="vi-VN" sz="1875" b="1" dirty="0">
                <a:latin typeface="Arial" panose="020B0604020202020204" pitchFamily="34" charset="0"/>
                <a:ea typeface="Calibri" panose="020F0502020204030204" pitchFamily="34" charset="0"/>
                <a:cs typeface="Arial" panose="020B0604020202020204" pitchFamily="34" charset="0"/>
              </a:rPr>
              <a:t>THEORETICAL BASIS</a:t>
            </a:r>
            <a:endParaRPr lang="en-US" sz="1875" b="1" dirty="0">
              <a:latin typeface="Arial" panose="020B0604020202020204" pitchFamily="34" charset="0"/>
              <a:ea typeface="Calibri" panose="020F0502020204030204" pitchFamily="34" charset="0"/>
              <a:cs typeface="Arial" panose="020B0604020202020204" pitchFamily="34" charset="0"/>
            </a:endParaRPr>
          </a:p>
        </p:txBody>
      </p:sp>
      <p:grpSp>
        <p:nvGrpSpPr>
          <p:cNvPr id="32" name="Group 31">
            <a:extLst>
              <a:ext uri="{FF2B5EF4-FFF2-40B4-BE49-F238E27FC236}">
                <a16:creationId xmlns:a16="http://schemas.microsoft.com/office/drawing/2014/main" id="{C003D84E-727C-41E3-BD71-A1F25420A923}"/>
              </a:ext>
            </a:extLst>
          </p:cNvPr>
          <p:cNvGrpSpPr/>
          <p:nvPr/>
        </p:nvGrpSpPr>
        <p:grpSpPr>
          <a:xfrm>
            <a:off x="-3100" y="6636943"/>
            <a:ext cx="9147100" cy="300082"/>
            <a:chOff x="0" y="6565503"/>
            <a:chExt cx="12196133" cy="400108"/>
          </a:xfrm>
        </p:grpSpPr>
        <p:grpSp>
          <p:nvGrpSpPr>
            <p:cNvPr id="33" name="Group 32">
              <a:extLst>
                <a:ext uri="{FF2B5EF4-FFF2-40B4-BE49-F238E27FC236}">
                  <a16:creationId xmlns:a16="http://schemas.microsoft.com/office/drawing/2014/main" id="{C209546C-88C0-496E-BBD7-1432000BA3AE}"/>
                </a:ext>
              </a:extLst>
            </p:cNvPr>
            <p:cNvGrpSpPr/>
            <p:nvPr/>
          </p:nvGrpSpPr>
          <p:grpSpPr>
            <a:xfrm>
              <a:off x="0" y="6565503"/>
              <a:ext cx="12196133" cy="400108"/>
              <a:chOff x="0" y="6565503"/>
              <a:chExt cx="12196133" cy="400108"/>
            </a:xfrm>
          </p:grpSpPr>
          <p:grpSp>
            <p:nvGrpSpPr>
              <p:cNvPr id="37" name="Group 36">
                <a:extLst>
                  <a:ext uri="{FF2B5EF4-FFF2-40B4-BE49-F238E27FC236}">
                    <a16:creationId xmlns:a16="http://schemas.microsoft.com/office/drawing/2014/main" id="{68FC11D5-E200-4F27-AD9B-D82BDBF0818D}"/>
                  </a:ext>
                </a:extLst>
              </p:cNvPr>
              <p:cNvGrpSpPr/>
              <p:nvPr/>
            </p:nvGrpSpPr>
            <p:grpSpPr>
              <a:xfrm>
                <a:off x="0" y="6642340"/>
                <a:ext cx="12192000" cy="215660"/>
                <a:chOff x="0" y="6642340"/>
                <a:chExt cx="12192000" cy="215660"/>
              </a:xfrm>
            </p:grpSpPr>
            <p:sp>
              <p:nvSpPr>
                <p:cNvPr id="39" name="Rectangle 38">
                  <a:extLst>
                    <a:ext uri="{FF2B5EF4-FFF2-40B4-BE49-F238E27FC236}">
                      <a16:creationId xmlns:a16="http://schemas.microsoft.com/office/drawing/2014/main" id="{4AF87C1A-F37D-46C8-A08F-DD5D4DFDA730}"/>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0" name="Rectangle 39">
                  <a:extLst>
                    <a:ext uri="{FF2B5EF4-FFF2-40B4-BE49-F238E27FC236}">
                      <a16:creationId xmlns:a16="http://schemas.microsoft.com/office/drawing/2014/main" id="{4F5E4D92-2EF4-4867-B100-FB22B3857773}"/>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8" name="TextBox 37">
                <a:extLst>
                  <a:ext uri="{FF2B5EF4-FFF2-40B4-BE49-F238E27FC236}">
                    <a16:creationId xmlns:a16="http://schemas.microsoft.com/office/drawing/2014/main" id="{C2A53E10-7FC8-40E1-B8C0-FA0FC8FC851D}"/>
                  </a:ext>
                </a:extLst>
              </p:cNvPr>
              <p:cNvSpPr txBox="1"/>
              <p:nvPr/>
            </p:nvSpPr>
            <p:spPr>
              <a:xfrm>
                <a:off x="11708453" y="6565503"/>
                <a:ext cx="487680" cy="400108"/>
              </a:xfrm>
              <a:prstGeom prst="rect">
                <a:avLst/>
              </a:prstGeom>
              <a:noFill/>
            </p:spPr>
            <p:txBody>
              <a:bodyPr wrap="square" rtlCol="0">
                <a:spAutoFit/>
              </a:bodyPr>
              <a:lstStyle/>
              <a:p>
                <a:r>
                  <a:rPr lang="en-US" sz="1350"/>
                  <a:t>6</a:t>
                </a:r>
                <a:endParaRPr lang="en-US" sz="1350" dirty="0"/>
              </a:p>
            </p:txBody>
          </p:sp>
        </p:grpSp>
        <p:sp>
          <p:nvSpPr>
            <p:cNvPr id="35" name="TextBox 34">
              <a:extLst>
                <a:ext uri="{FF2B5EF4-FFF2-40B4-BE49-F238E27FC236}">
                  <a16:creationId xmlns:a16="http://schemas.microsoft.com/office/drawing/2014/main" id="{7963DFE7-35DE-4D58-AB0D-4852D55172F1}"/>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grpSp>
        <p:nvGrpSpPr>
          <p:cNvPr id="2" name="Group 1">
            <a:extLst>
              <a:ext uri="{FF2B5EF4-FFF2-40B4-BE49-F238E27FC236}">
                <a16:creationId xmlns:a16="http://schemas.microsoft.com/office/drawing/2014/main" id="{E1BEA5CB-B229-7797-B718-721DA9669DB1}"/>
              </a:ext>
            </a:extLst>
          </p:cNvPr>
          <p:cNvGrpSpPr/>
          <p:nvPr/>
        </p:nvGrpSpPr>
        <p:grpSpPr>
          <a:xfrm>
            <a:off x="0" y="765504"/>
            <a:ext cx="3590094" cy="2488996"/>
            <a:chOff x="1457325" y="1196022"/>
            <a:chExt cx="6229350" cy="3139694"/>
          </a:xfrm>
        </p:grpSpPr>
        <p:sp>
          <p:nvSpPr>
            <p:cNvPr id="3" name="TextBox 2">
              <a:extLst>
                <a:ext uri="{FF2B5EF4-FFF2-40B4-BE49-F238E27FC236}">
                  <a16:creationId xmlns:a16="http://schemas.microsoft.com/office/drawing/2014/main" id="{4ECFE5DE-AE3F-13C6-CDF9-6DA33B187276}"/>
                </a:ext>
              </a:extLst>
            </p:cNvPr>
            <p:cNvSpPr txBox="1"/>
            <p:nvPr/>
          </p:nvSpPr>
          <p:spPr>
            <a:xfrm>
              <a:off x="2000141" y="3947477"/>
              <a:ext cx="4976444" cy="388239"/>
            </a:xfrm>
            <a:prstGeom prst="rect">
              <a:avLst/>
            </a:prstGeom>
            <a:noFill/>
          </p:spPr>
          <p:txBody>
            <a:bodyPr wrap="square">
              <a:spAutoFit/>
            </a:bodyPr>
            <a:lstStyle/>
            <a:p>
              <a:pPr marL="0" marR="0" algn="ctr">
                <a:spcBef>
                  <a:spcPts val="0"/>
                </a:spcBef>
                <a:spcAft>
                  <a:spcPts val="1000"/>
                </a:spcAft>
              </a:pPr>
              <a:r>
                <a:rPr lang="en-US" sz="1400" i="1" dirty="0">
                  <a:solidFill>
                    <a:schemeClr val="tx1"/>
                  </a:solidFill>
                  <a:effectLst/>
                  <a:latin typeface="Arial" panose="020B0604020202020204" pitchFamily="34" charset="0"/>
                  <a:ea typeface="DengXian" panose="02010600030101010101" pitchFamily="2" charset="-122"/>
                  <a:cs typeface="Arial" panose="020B0604020202020204" pitchFamily="34" charset="0"/>
                </a:rPr>
                <a:t>Figure</a:t>
              </a:r>
              <a:r>
                <a:rPr lang="en-US" sz="1400" i="1" dirty="0">
                  <a:solidFill>
                    <a:schemeClr val="tx1"/>
                  </a:solidFill>
                  <a:latin typeface="Arial" panose="020B0604020202020204" pitchFamily="34" charset="0"/>
                  <a:ea typeface="DengXian" panose="02010600030101010101" pitchFamily="2" charset="-122"/>
                  <a:cs typeface="Arial" panose="020B0604020202020204" pitchFamily="34" charset="0"/>
                </a:rPr>
                <a:t>:</a:t>
              </a:r>
              <a:r>
                <a:rPr lang="en-US" sz="1400" i="1" dirty="0">
                  <a:solidFill>
                    <a:schemeClr val="tx1"/>
                  </a:solidFill>
                  <a:effectLst/>
                  <a:latin typeface="Arial" panose="020B0604020202020204" pitchFamily="34" charset="0"/>
                  <a:ea typeface="DengXian" panose="02010600030101010101" pitchFamily="2" charset="-122"/>
                  <a:cs typeface="Arial" panose="020B0604020202020204" pitchFamily="34" charset="0"/>
                </a:rPr>
                <a:t> Overall in Caster angle</a:t>
              </a:r>
            </a:p>
          </p:txBody>
        </p:sp>
        <p:pic>
          <p:nvPicPr>
            <p:cNvPr id="4" name="Picture 3" descr="Diagram, schematic&#10;&#10;Description automatically generated">
              <a:extLst>
                <a:ext uri="{FF2B5EF4-FFF2-40B4-BE49-F238E27FC236}">
                  <a16:creationId xmlns:a16="http://schemas.microsoft.com/office/drawing/2014/main" id="{2FFBF478-BA12-8F22-2D4E-60F1FC1DE2FA}"/>
                </a:ext>
              </a:extLst>
            </p:cNvPr>
            <p:cNvPicPr>
              <a:picLocks noChangeAspect="1"/>
            </p:cNvPicPr>
            <p:nvPr/>
          </p:nvPicPr>
          <p:blipFill>
            <a:blip r:embed="rId2"/>
            <a:stretch>
              <a:fillRect/>
            </a:stretch>
          </p:blipFill>
          <p:spPr>
            <a:xfrm>
              <a:off x="1457325" y="1196022"/>
              <a:ext cx="6229350" cy="2751455"/>
            </a:xfrm>
            <a:prstGeom prst="rect">
              <a:avLst/>
            </a:prstGeom>
          </p:spPr>
        </p:pic>
      </p:grpSp>
      <p:grpSp>
        <p:nvGrpSpPr>
          <p:cNvPr id="5" name="Group 4">
            <a:extLst>
              <a:ext uri="{FF2B5EF4-FFF2-40B4-BE49-F238E27FC236}">
                <a16:creationId xmlns:a16="http://schemas.microsoft.com/office/drawing/2014/main" id="{CFA3807B-D8AF-FDFE-D45A-9089E82264D6}"/>
              </a:ext>
            </a:extLst>
          </p:cNvPr>
          <p:cNvGrpSpPr/>
          <p:nvPr/>
        </p:nvGrpSpPr>
        <p:grpSpPr>
          <a:xfrm>
            <a:off x="2873442" y="782084"/>
            <a:ext cx="3992025" cy="2644267"/>
            <a:chOff x="2043172" y="1090971"/>
            <a:chExt cx="4926622" cy="3099192"/>
          </a:xfrm>
        </p:grpSpPr>
        <p:pic>
          <p:nvPicPr>
            <p:cNvPr id="6" name="Picture 5">
              <a:extLst>
                <a:ext uri="{FF2B5EF4-FFF2-40B4-BE49-F238E27FC236}">
                  <a16:creationId xmlns:a16="http://schemas.microsoft.com/office/drawing/2014/main" id="{7FB3B989-3D0B-6C7A-FCBE-DEE0BA24310D}"/>
                </a:ext>
              </a:extLst>
            </p:cNvPr>
            <p:cNvPicPr>
              <a:picLocks noChangeAspect="1"/>
            </p:cNvPicPr>
            <p:nvPr/>
          </p:nvPicPr>
          <p:blipFill>
            <a:blip r:embed="rId3"/>
            <a:stretch>
              <a:fillRect/>
            </a:stretch>
          </p:blipFill>
          <p:spPr>
            <a:xfrm>
              <a:off x="3350783" y="1090971"/>
              <a:ext cx="2311401" cy="2472055"/>
            </a:xfrm>
            <a:prstGeom prst="rect">
              <a:avLst/>
            </a:prstGeom>
            <a:noFill/>
            <a:ln>
              <a:noFill/>
            </a:ln>
          </p:spPr>
        </p:pic>
        <p:sp>
          <p:nvSpPr>
            <p:cNvPr id="7" name="TextBox 6">
              <a:extLst>
                <a:ext uri="{FF2B5EF4-FFF2-40B4-BE49-F238E27FC236}">
                  <a16:creationId xmlns:a16="http://schemas.microsoft.com/office/drawing/2014/main" id="{93A06BAA-5B71-7DCD-3A9A-568587485721}"/>
                </a:ext>
              </a:extLst>
            </p:cNvPr>
            <p:cNvSpPr txBox="1"/>
            <p:nvPr/>
          </p:nvSpPr>
          <p:spPr>
            <a:xfrm>
              <a:off x="2043172" y="3576927"/>
              <a:ext cx="4926622" cy="613236"/>
            </a:xfrm>
            <a:prstGeom prst="rect">
              <a:avLst/>
            </a:prstGeom>
            <a:noFill/>
          </p:spPr>
          <p:txBody>
            <a:bodyPr wrap="square">
              <a:spAutoFit/>
            </a:bodyPr>
            <a:lstStyle/>
            <a:p>
              <a:pPr algn="ctr"/>
              <a:r>
                <a:rPr lang="en-US" sz="1400" i="1" dirty="0">
                  <a:effectLst/>
                  <a:latin typeface="Arial" panose="020B0604020202020204" pitchFamily="34" charset="0"/>
                  <a:ea typeface="DengXian" panose="02010600030101010101" pitchFamily="2" charset="-122"/>
                  <a:cs typeface="Arial" panose="020B0604020202020204" pitchFamily="34" charset="0"/>
                </a:rPr>
                <a:t>Figure: Kingpin angle and</a:t>
              </a:r>
              <a:br>
                <a:rPr lang="en-US" sz="1400" i="1" dirty="0">
                  <a:effectLst/>
                  <a:latin typeface="Arial" panose="020B0604020202020204" pitchFamily="34" charset="0"/>
                  <a:ea typeface="DengXian" panose="02010600030101010101" pitchFamily="2" charset="-122"/>
                  <a:cs typeface="Arial" panose="020B0604020202020204" pitchFamily="34" charset="0"/>
                </a:rPr>
              </a:br>
              <a:r>
                <a:rPr lang="en-US" sz="1400" i="1" dirty="0">
                  <a:effectLst/>
                  <a:latin typeface="Arial" panose="020B0604020202020204" pitchFamily="34" charset="0"/>
                  <a:ea typeface="DengXian" panose="02010600030101010101" pitchFamily="2" charset="-122"/>
                  <a:cs typeface="Arial" panose="020B0604020202020204" pitchFamily="34" charset="0"/>
                </a:rPr>
                <a:t>its scrub radius</a:t>
              </a:r>
              <a:endParaRPr lang="en-US" sz="1400" i="1" dirty="0">
                <a:latin typeface="Arial" panose="020B0604020202020204" pitchFamily="34" charset="0"/>
                <a:cs typeface="Arial" panose="020B0604020202020204" pitchFamily="34" charset="0"/>
              </a:endParaRPr>
            </a:p>
          </p:txBody>
        </p:sp>
      </p:grpSp>
      <p:grpSp>
        <p:nvGrpSpPr>
          <p:cNvPr id="8" name="Group 7">
            <a:extLst>
              <a:ext uri="{FF2B5EF4-FFF2-40B4-BE49-F238E27FC236}">
                <a16:creationId xmlns:a16="http://schemas.microsoft.com/office/drawing/2014/main" id="{F56E42C4-B6A9-B38B-C5D6-7E8FC06EB10C}"/>
              </a:ext>
            </a:extLst>
          </p:cNvPr>
          <p:cNvGrpSpPr/>
          <p:nvPr/>
        </p:nvGrpSpPr>
        <p:grpSpPr>
          <a:xfrm>
            <a:off x="5824270" y="570953"/>
            <a:ext cx="3992025" cy="3071796"/>
            <a:chOff x="5756894" y="1227477"/>
            <a:chExt cx="3992025" cy="3071796"/>
          </a:xfrm>
        </p:grpSpPr>
        <p:pic>
          <p:nvPicPr>
            <p:cNvPr id="9" name="Picture 8">
              <a:extLst>
                <a:ext uri="{FF2B5EF4-FFF2-40B4-BE49-F238E27FC236}">
                  <a16:creationId xmlns:a16="http://schemas.microsoft.com/office/drawing/2014/main" id="{48F0837D-9901-A670-E90E-2A8B03E1D32A}"/>
                </a:ext>
              </a:extLst>
            </p:cNvPr>
            <p:cNvPicPr>
              <a:picLocks noChangeAspect="1"/>
            </p:cNvPicPr>
            <p:nvPr/>
          </p:nvPicPr>
          <p:blipFill>
            <a:blip r:embed="rId4"/>
            <a:stretch>
              <a:fillRect/>
            </a:stretch>
          </p:blipFill>
          <p:spPr>
            <a:xfrm>
              <a:off x="6251685" y="1227477"/>
              <a:ext cx="2680869" cy="2363973"/>
            </a:xfrm>
            <a:prstGeom prst="rect">
              <a:avLst/>
            </a:prstGeom>
            <a:noFill/>
            <a:ln>
              <a:noFill/>
            </a:ln>
          </p:spPr>
        </p:pic>
        <p:sp>
          <p:nvSpPr>
            <p:cNvPr id="10" name="TextBox 9">
              <a:extLst>
                <a:ext uri="{FF2B5EF4-FFF2-40B4-BE49-F238E27FC236}">
                  <a16:creationId xmlns:a16="http://schemas.microsoft.com/office/drawing/2014/main" id="{612D1D12-D40E-C409-8626-918BE43FA198}"/>
                </a:ext>
              </a:extLst>
            </p:cNvPr>
            <p:cNvSpPr txBox="1"/>
            <p:nvPr/>
          </p:nvSpPr>
          <p:spPr>
            <a:xfrm>
              <a:off x="5756894" y="3591387"/>
              <a:ext cx="3992025" cy="707886"/>
            </a:xfrm>
            <a:prstGeom prst="rect">
              <a:avLst/>
            </a:prstGeom>
            <a:noFill/>
          </p:spPr>
          <p:txBody>
            <a:bodyPr wrap="square">
              <a:spAutoFit/>
            </a:bodyPr>
            <a:lstStyle/>
            <a:p>
              <a:pPr algn="ctr"/>
              <a:r>
                <a:rPr lang="en-US" sz="1400" i="1" dirty="0">
                  <a:effectLst/>
                  <a:latin typeface="Arial" panose="020B0604020202020204" pitchFamily="34" charset="0"/>
                  <a:ea typeface="DengXian" panose="02010600030101010101" pitchFamily="2" charset="-122"/>
                  <a:cs typeface="Arial" panose="020B0604020202020204" pitchFamily="34" charset="0"/>
                </a:rPr>
                <a:t>Figure: Camber angle</a:t>
              </a:r>
              <a:br>
                <a:rPr lang="en-US" sz="1400" i="1" dirty="0">
                  <a:effectLst/>
                  <a:latin typeface="Arial" panose="020B0604020202020204" pitchFamily="34" charset="0"/>
                  <a:ea typeface="DengXian" panose="02010600030101010101" pitchFamily="2" charset="-122"/>
                  <a:cs typeface="Arial" panose="020B0604020202020204" pitchFamily="34" charset="0"/>
                </a:rPr>
              </a:br>
              <a:r>
                <a:rPr lang="en-US" sz="1400" i="1" dirty="0">
                  <a:effectLst/>
                  <a:latin typeface="Arial" panose="020B0604020202020204" pitchFamily="34" charset="0"/>
                  <a:ea typeface="DengXian" panose="02010600030101010101" pitchFamily="2" charset="-122"/>
                  <a:cs typeface="Arial" panose="020B0604020202020204" pitchFamily="34" charset="0"/>
                </a:rPr>
                <a:t>at front view</a:t>
              </a:r>
            </a:p>
            <a:p>
              <a:endParaRPr lang="en-US" sz="1200" i="1" dirty="0">
                <a:latin typeface="Arial" panose="020B0604020202020204" pitchFamily="34" charset="0"/>
                <a:cs typeface="Arial" panose="020B0604020202020204" pitchFamily="34" charset="0"/>
              </a:endParaRPr>
            </a:p>
          </p:txBody>
        </p:sp>
      </p:grpSp>
      <p:sp>
        <p:nvSpPr>
          <p:cNvPr id="11" name="TextBox 10">
            <a:extLst>
              <a:ext uri="{FF2B5EF4-FFF2-40B4-BE49-F238E27FC236}">
                <a16:creationId xmlns:a16="http://schemas.microsoft.com/office/drawing/2014/main" id="{A1325297-7A01-58E1-CEAB-BAEB6B1F85B4}"/>
              </a:ext>
            </a:extLst>
          </p:cNvPr>
          <p:cNvSpPr txBox="1"/>
          <p:nvPr/>
        </p:nvSpPr>
        <p:spPr>
          <a:xfrm>
            <a:off x="478679" y="4038089"/>
            <a:ext cx="8033219" cy="2308324"/>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F0000"/>
                </a:solidFill>
                <a:latin typeface="Arial" panose="020B0604020202020204" pitchFamily="34" charset="0"/>
                <a:cs typeface="Arial" panose="020B0604020202020204" pitchFamily="34" charset="0"/>
              </a:rPr>
              <a:t>Caster angle </a:t>
            </a:r>
            <a:r>
              <a:rPr lang="en-US" dirty="0">
                <a:latin typeface="Arial" panose="020B0604020202020204" pitchFamily="34" charset="0"/>
                <a:cs typeface="Arial" panose="020B0604020202020204" pitchFamily="34" charset="0"/>
              </a:rPr>
              <a:t>is the angular displacement of the steering axis from the vertical axis of a steered wheel.</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rgbClr val="FF0000"/>
                </a:solidFill>
                <a:latin typeface="Arial" panose="020B0604020202020204" pitchFamily="34" charset="0"/>
                <a:cs typeface="Arial" panose="020B0604020202020204" pitchFamily="34" charset="0"/>
              </a:rPr>
              <a:t>Kingpin angle </a:t>
            </a:r>
            <a:r>
              <a:rPr lang="en-US" dirty="0">
                <a:latin typeface="Arial" panose="020B0604020202020204" pitchFamily="34" charset="0"/>
                <a:cs typeface="Arial" panose="020B0604020202020204" pitchFamily="34" charset="0"/>
              </a:rPr>
              <a:t>is a measure of the angle of the suspension steer axis relative to vertical at front view.</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rgbClr val="FF0000"/>
                </a:solidFill>
                <a:latin typeface="Arial" panose="020B0604020202020204" pitchFamily="34" charset="0"/>
                <a:cs typeface="Arial" panose="020B0604020202020204" pitchFamily="34" charset="0"/>
              </a:rPr>
              <a:t>Camber angle </a:t>
            </a:r>
            <a:r>
              <a:rPr lang="en-US" dirty="0">
                <a:latin typeface="Arial" panose="020B0604020202020204" pitchFamily="34" charset="0"/>
                <a:cs typeface="Arial" panose="020B0604020202020204" pitchFamily="34" charset="0"/>
              </a:rPr>
              <a:t>is </a:t>
            </a:r>
            <a:r>
              <a:rPr lang="en-US" b="0" i="0" dirty="0" err="1">
                <a:solidFill>
                  <a:srgbClr val="202122"/>
                </a:solidFill>
                <a:effectLst/>
                <a:latin typeface="Arial" panose="020B0604020202020204" pitchFamily="34" charset="0"/>
                <a:cs typeface="Arial" panose="020B0604020202020204" pitchFamily="34" charset="0"/>
              </a:rPr>
              <a:t>is</a:t>
            </a:r>
            <a:r>
              <a:rPr lang="en-US" b="0" i="0" dirty="0">
                <a:solidFill>
                  <a:srgbClr val="202122"/>
                </a:solidFill>
                <a:effectLst/>
                <a:latin typeface="Arial" panose="020B0604020202020204" pitchFamily="34" charset="0"/>
                <a:cs typeface="Arial" panose="020B0604020202020204" pitchFamily="34" charset="0"/>
              </a:rPr>
              <a:t> the angle between the vertical axis of a wheel and the vertical axis of the vehicle when viewed from the front or rear</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05369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D6A7219C-22B3-4BBD-9313-9C5253491641}"/>
              </a:ext>
            </a:extLst>
          </p:cNvPr>
          <p:cNvSpPr txBox="1"/>
          <p:nvPr/>
        </p:nvSpPr>
        <p:spPr>
          <a:xfrm>
            <a:off x="3139287" y="22747"/>
            <a:ext cx="4173855" cy="380873"/>
          </a:xfrm>
          <a:prstGeom prst="rect">
            <a:avLst/>
          </a:prstGeom>
          <a:noFill/>
        </p:spPr>
        <p:txBody>
          <a:bodyPr wrap="square" rtlCol="0">
            <a:spAutoFit/>
          </a:bodyPr>
          <a:lstStyle/>
          <a:p>
            <a:r>
              <a:rPr lang="vi-VN" sz="1875" b="1" dirty="0">
                <a:latin typeface="Arial" panose="020B0604020202020204" pitchFamily="34" charset="0"/>
                <a:cs typeface="Arial" panose="020B0604020202020204" pitchFamily="34" charset="0"/>
              </a:rPr>
              <a:t>2.</a:t>
            </a:r>
            <a:r>
              <a:rPr lang="en-US" sz="1875" b="1" dirty="0">
                <a:latin typeface="Arial" panose="020B0604020202020204" pitchFamily="34" charset="0"/>
                <a:cs typeface="Arial" panose="020B0604020202020204" pitchFamily="34" charset="0"/>
              </a:rPr>
              <a:t>2 Tire force equations</a:t>
            </a:r>
          </a:p>
        </p:txBody>
      </p:sp>
      <p:cxnSp>
        <p:nvCxnSpPr>
          <p:cNvPr id="20" name="Straight Connector 19">
            <a:extLst>
              <a:ext uri="{FF2B5EF4-FFF2-40B4-BE49-F238E27FC236}">
                <a16:creationId xmlns:a16="http://schemas.microsoft.com/office/drawing/2014/main" id="{11BD0FD0-068E-4215-8DC7-490A16D00A9A}"/>
              </a:ext>
            </a:extLst>
          </p:cNvPr>
          <p:cNvCxnSpPr/>
          <p:nvPr/>
        </p:nvCxnSpPr>
        <p:spPr>
          <a:xfrm>
            <a:off x="-3100" y="459475"/>
            <a:ext cx="9144000" cy="5167"/>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27A8A7C-275D-4B66-8C47-63B6B4967AE7}"/>
              </a:ext>
            </a:extLst>
          </p:cNvPr>
          <p:cNvCxnSpPr/>
          <p:nvPr/>
        </p:nvCxnSpPr>
        <p:spPr>
          <a:xfrm flipV="1">
            <a:off x="2803810" y="0"/>
            <a:ext cx="240031" cy="481222"/>
          </a:xfrm>
          <a:prstGeom prst="line">
            <a:avLst/>
          </a:prstGeom>
          <a:ln w="28575">
            <a:solidFill>
              <a:srgbClr val="32AEB8"/>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EC377B9-25D2-423D-A0BA-AF0E2B1F0D05}"/>
              </a:ext>
            </a:extLst>
          </p:cNvPr>
          <p:cNvSpPr txBox="1"/>
          <p:nvPr/>
        </p:nvSpPr>
        <p:spPr>
          <a:xfrm>
            <a:off x="-29735" y="26667"/>
            <a:ext cx="3121299" cy="380873"/>
          </a:xfrm>
          <a:prstGeom prst="rect">
            <a:avLst/>
          </a:prstGeom>
          <a:noFill/>
        </p:spPr>
        <p:txBody>
          <a:bodyPr wrap="square" rtlCol="0">
            <a:spAutoFit/>
          </a:bodyPr>
          <a:lstStyle/>
          <a:p>
            <a:r>
              <a:rPr lang="vi-VN" sz="1875" b="1" dirty="0">
                <a:latin typeface="Arial" panose="020B0604020202020204" pitchFamily="34" charset="0"/>
                <a:ea typeface="Calibri" panose="020F0502020204030204" pitchFamily="34" charset="0"/>
                <a:cs typeface="Arial" panose="020B0604020202020204" pitchFamily="34" charset="0"/>
              </a:rPr>
              <a:t>2</a:t>
            </a:r>
            <a:r>
              <a:rPr lang="en-US" sz="1875" b="1" dirty="0">
                <a:latin typeface="Arial" panose="020B0604020202020204" pitchFamily="34" charset="0"/>
                <a:ea typeface="Calibri" panose="020F0502020204030204" pitchFamily="34" charset="0"/>
                <a:cs typeface="Arial" panose="020B0604020202020204" pitchFamily="34" charset="0"/>
              </a:rPr>
              <a:t>. </a:t>
            </a:r>
            <a:r>
              <a:rPr lang="vi-VN" sz="1875" b="1" dirty="0">
                <a:latin typeface="Arial" panose="020B0604020202020204" pitchFamily="34" charset="0"/>
                <a:ea typeface="Calibri" panose="020F0502020204030204" pitchFamily="34" charset="0"/>
                <a:cs typeface="Arial" panose="020B0604020202020204" pitchFamily="34" charset="0"/>
              </a:rPr>
              <a:t>THEORETICAL BASIS</a:t>
            </a:r>
            <a:endParaRPr lang="en-US" sz="1875" b="1" dirty="0">
              <a:latin typeface="Arial" panose="020B0604020202020204" pitchFamily="34" charset="0"/>
              <a:ea typeface="Calibri" panose="020F0502020204030204" pitchFamily="34" charset="0"/>
              <a:cs typeface="Arial" panose="020B0604020202020204" pitchFamily="34" charset="0"/>
            </a:endParaRPr>
          </a:p>
        </p:txBody>
      </p:sp>
      <p:grpSp>
        <p:nvGrpSpPr>
          <p:cNvPr id="32" name="Group 31">
            <a:extLst>
              <a:ext uri="{FF2B5EF4-FFF2-40B4-BE49-F238E27FC236}">
                <a16:creationId xmlns:a16="http://schemas.microsoft.com/office/drawing/2014/main" id="{C003D84E-727C-41E3-BD71-A1F25420A923}"/>
              </a:ext>
            </a:extLst>
          </p:cNvPr>
          <p:cNvGrpSpPr/>
          <p:nvPr/>
        </p:nvGrpSpPr>
        <p:grpSpPr>
          <a:xfrm>
            <a:off x="-3100" y="6636943"/>
            <a:ext cx="9147100" cy="300082"/>
            <a:chOff x="0" y="6565503"/>
            <a:chExt cx="12196133" cy="400108"/>
          </a:xfrm>
        </p:grpSpPr>
        <p:grpSp>
          <p:nvGrpSpPr>
            <p:cNvPr id="33" name="Group 32">
              <a:extLst>
                <a:ext uri="{FF2B5EF4-FFF2-40B4-BE49-F238E27FC236}">
                  <a16:creationId xmlns:a16="http://schemas.microsoft.com/office/drawing/2014/main" id="{C209546C-88C0-496E-BBD7-1432000BA3AE}"/>
                </a:ext>
              </a:extLst>
            </p:cNvPr>
            <p:cNvGrpSpPr/>
            <p:nvPr/>
          </p:nvGrpSpPr>
          <p:grpSpPr>
            <a:xfrm>
              <a:off x="0" y="6565503"/>
              <a:ext cx="12196133" cy="400108"/>
              <a:chOff x="0" y="6565503"/>
              <a:chExt cx="12196133" cy="400108"/>
            </a:xfrm>
          </p:grpSpPr>
          <p:grpSp>
            <p:nvGrpSpPr>
              <p:cNvPr id="37" name="Group 36">
                <a:extLst>
                  <a:ext uri="{FF2B5EF4-FFF2-40B4-BE49-F238E27FC236}">
                    <a16:creationId xmlns:a16="http://schemas.microsoft.com/office/drawing/2014/main" id="{68FC11D5-E200-4F27-AD9B-D82BDBF0818D}"/>
                  </a:ext>
                </a:extLst>
              </p:cNvPr>
              <p:cNvGrpSpPr/>
              <p:nvPr/>
            </p:nvGrpSpPr>
            <p:grpSpPr>
              <a:xfrm>
                <a:off x="0" y="6642340"/>
                <a:ext cx="12192000" cy="215660"/>
                <a:chOff x="0" y="6642340"/>
                <a:chExt cx="12192000" cy="215660"/>
              </a:xfrm>
            </p:grpSpPr>
            <p:sp>
              <p:nvSpPr>
                <p:cNvPr id="39" name="Rectangle 38">
                  <a:extLst>
                    <a:ext uri="{FF2B5EF4-FFF2-40B4-BE49-F238E27FC236}">
                      <a16:creationId xmlns:a16="http://schemas.microsoft.com/office/drawing/2014/main" id="{4AF87C1A-F37D-46C8-A08F-DD5D4DFDA730}"/>
                    </a:ext>
                  </a:extLst>
                </p:cNvPr>
                <p:cNvSpPr/>
                <p:nvPr/>
              </p:nvSpPr>
              <p:spPr>
                <a:xfrm>
                  <a:off x="0" y="6642340"/>
                  <a:ext cx="12192000" cy="215660"/>
                </a:xfrm>
                <a:prstGeom prst="rect">
                  <a:avLst/>
                </a:prstGeom>
                <a:solidFill>
                  <a:srgbClr val="32A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0" name="Rectangle 39">
                  <a:extLst>
                    <a:ext uri="{FF2B5EF4-FFF2-40B4-BE49-F238E27FC236}">
                      <a16:creationId xmlns:a16="http://schemas.microsoft.com/office/drawing/2014/main" id="{4F5E4D92-2EF4-4867-B100-FB22B3857773}"/>
                    </a:ext>
                  </a:extLst>
                </p:cNvPr>
                <p:cNvSpPr/>
                <p:nvPr/>
              </p:nvSpPr>
              <p:spPr>
                <a:xfrm>
                  <a:off x="11487150" y="6642340"/>
                  <a:ext cx="704850" cy="21566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8" name="TextBox 37">
                <a:extLst>
                  <a:ext uri="{FF2B5EF4-FFF2-40B4-BE49-F238E27FC236}">
                    <a16:creationId xmlns:a16="http://schemas.microsoft.com/office/drawing/2014/main" id="{C2A53E10-7FC8-40E1-B8C0-FA0FC8FC851D}"/>
                  </a:ext>
                </a:extLst>
              </p:cNvPr>
              <p:cNvSpPr txBox="1"/>
              <p:nvPr/>
            </p:nvSpPr>
            <p:spPr>
              <a:xfrm>
                <a:off x="11708453" y="6565503"/>
                <a:ext cx="487680" cy="400108"/>
              </a:xfrm>
              <a:prstGeom prst="rect">
                <a:avLst/>
              </a:prstGeom>
              <a:noFill/>
            </p:spPr>
            <p:txBody>
              <a:bodyPr wrap="square" rtlCol="0">
                <a:spAutoFit/>
              </a:bodyPr>
              <a:lstStyle/>
              <a:p>
                <a:r>
                  <a:rPr lang="en-US" sz="1350" dirty="0"/>
                  <a:t>7</a:t>
                </a:r>
              </a:p>
            </p:txBody>
          </p:sp>
        </p:grpSp>
        <p:sp>
          <p:nvSpPr>
            <p:cNvPr id="35" name="TextBox 34">
              <a:extLst>
                <a:ext uri="{FF2B5EF4-FFF2-40B4-BE49-F238E27FC236}">
                  <a16:creationId xmlns:a16="http://schemas.microsoft.com/office/drawing/2014/main" id="{7963DFE7-35DE-4D58-AB0D-4852D55172F1}"/>
                </a:ext>
              </a:extLst>
            </p:cNvPr>
            <p:cNvSpPr txBox="1"/>
            <p:nvPr/>
          </p:nvSpPr>
          <p:spPr>
            <a:xfrm>
              <a:off x="4189849" y="6611670"/>
              <a:ext cx="4968240" cy="307775"/>
            </a:xfrm>
            <a:prstGeom prst="rect">
              <a:avLst/>
            </a:prstGeom>
            <a:noFill/>
          </p:spPr>
          <p:txBody>
            <a:bodyPr wrap="square" rtlCol="0">
              <a:spAutoFit/>
            </a:bodyPr>
            <a:lstStyle/>
            <a:p>
              <a:r>
                <a:rPr lang="en-US" sz="900"/>
                <a:t>Ho Chi Minh University of Technology – 202</a:t>
              </a:r>
              <a:r>
                <a:rPr lang="vi-VN" sz="900">
                  <a:latin typeface="Calibri" panose="020F0502020204030204" pitchFamily="34" charset="0"/>
                  <a:ea typeface="Calibri" panose="020F0502020204030204" pitchFamily="34" charset="0"/>
                  <a:cs typeface="Calibri" panose="020F0502020204030204" pitchFamily="34" charset="0"/>
                </a:rPr>
                <a:t>3</a:t>
              </a:r>
              <a:r>
                <a:rPr lang="en-US" sz="900"/>
                <a:t>/0</a:t>
              </a:r>
              <a:r>
                <a:rPr lang="vi-VN" sz="900">
                  <a:latin typeface="Calibri" panose="020F0502020204030204" pitchFamily="34" charset="0"/>
                  <a:ea typeface="Calibri" panose="020F0502020204030204" pitchFamily="34" charset="0"/>
                  <a:cs typeface="Calibri" panose="020F0502020204030204" pitchFamily="34" charset="0"/>
                </a:rPr>
                <a:t>1</a:t>
              </a:r>
              <a:endParaRPr lang="en-US" sz="900" dirty="0">
                <a:latin typeface="Calibri" panose="020F0502020204030204" pitchFamily="34" charset="0"/>
                <a:ea typeface="Calibri" panose="020F0502020204030204" pitchFamily="34" charset="0"/>
                <a:cs typeface="Calibri" panose="020F0502020204030204" pitchFamily="34" charset="0"/>
              </a:endParaRPr>
            </a:p>
          </p:txBody>
        </p:sp>
      </p:grpSp>
      <p:grpSp>
        <p:nvGrpSpPr>
          <p:cNvPr id="12" name="Group 11">
            <a:extLst>
              <a:ext uri="{FF2B5EF4-FFF2-40B4-BE49-F238E27FC236}">
                <a16:creationId xmlns:a16="http://schemas.microsoft.com/office/drawing/2014/main" id="{FF78FD03-B380-6ECF-C5BE-375400E05937}"/>
              </a:ext>
            </a:extLst>
          </p:cNvPr>
          <p:cNvGrpSpPr/>
          <p:nvPr/>
        </p:nvGrpSpPr>
        <p:grpSpPr>
          <a:xfrm>
            <a:off x="138121" y="624746"/>
            <a:ext cx="5372100" cy="3177101"/>
            <a:chOff x="325929" y="1589066"/>
            <a:chExt cx="5372100" cy="2415843"/>
          </a:xfrm>
        </p:grpSpPr>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59279C1C-23D2-5A18-1F87-51DCEC6150B2}"/>
                    </a:ext>
                  </a:extLst>
                </p:cNvPr>
                <p:cNvSpPr txBox="1"/>
                <p:nvPr/>
              </p:nvSpPr>
              <p:spPr>
                <a:xfrm>
                  <a:off x="325929" y="1589066"/>
                  <a:ext cx="4926622" cy="408287"/>
                </a:xfrm>
                <a:prstGeom prst="rect">
                  <a:avLst/>
                </a:prstGeom>
                <a:noFill/>
              </p:spPr>
              <p:txBody>
                <a:bodyPr wrap="square">
                  <a:spAutoFit/>
                </a:bodyPr>
                <a:lstStyle/>
                <a:p>
                  <a:pPr marL="285750" indent="-285750">
                    <a:buFont typeface="Arial" panose="020B0604020202020204" pitchFamily="34" charset="0"/>
                    <a:buChar char="•"/>
                  </a:pPr>
                  <a14:m>
                    <m:oMath xmlns:m="http://schemas.openxmlformats.org/officeDocument/2006/math">
                      <m:sSub>
                        <m:sSubPr>
                          <m:ctrlPr>
                            <a:rPr lang="en-US" sz="2000" b="1" i="1" smtClean="0">
                              <a:solidFill>
                                <a:srgbClr val="836967"/>
                              </a:solidFill>
                              <a:latin typeface="Cambria Math" panose="02040503050406030204" pitchFamily="18" charset="0"/>
                            </a:rPr>
                          </m:ctrlPr>
                        </m:sSubPr>
                        <m:e>
                          <m:r>
                            <a:rPr lang="en-US" sz="2000" b="1" i="1">
                              <a:latin typeface="Cambria Math" panose="02040503050406030204" pitchFamily="18" charset="0"/>
                            </a:rPr>
                            <m:t>𝑭</m:t>
                          </m:r>
                        </m:e>
                        <m:sub>
                          <m:r>
                            <a:rPr lang="en-US" sz="2000" b="1" i="1">
                              <a:latin typeface="Cambria Math" panose="02040503050406030204" pitchFamily="18" charset="0"/>
                            </a:rPr>
                            <m:t>𝒛</m:t>
                          </m:r>
                        </m:sub>
                      </m:sSub>
                      <m:r>
                        <a:rPr lang="en-US" sz="2000" b="1" i="0">
                          <a:latin typeface="Cambria Math" panose="02040503050406030204" pitchFamily="18" charset="0"/>
                        </a:rPr>
                        <m:t>=</m:t>
                      </m:r>
                      <m:f>
                        <m:fPr>
                          <m:ctrlPr>
                            <a:rPr lang="en-US" sz="2000" b="1" i="1">
                              <a:solidFill>
                                <a:srgbClr val="836967"/>
                              </a:solidFill>
                              <a:latin typeface="Cambria Math" panose="02040503050406030204" pitchFamily="18" charset="0"/>
                            </a:rPr>
                          </m:ctrlPr>
                        </m:fPr>
                        <m:num>
                          <m:r>
                            <a:rPr lang="en-US" sz="2000" b="1" i="0">
                              <a:latin typeface="Cambria Math" panose="02040503050406030204" pitchFamily="18" charset="0"/>
                            </a:rPr>
                            <m:t>𝟏</m:t>
                          </m:r>
                        </m:num>
                        <m:den>
                          <m:r>
                            <a:rPr lang="en-US" sz="2000" b="1" i="0">
                              <a:latin typeface="Cambria Math" panose="02040503050406030204" pitchFamily="18" charset="0"/>
                            </a:rPr>
                            <m:t>𝟐</m:t>
                          </m:r>
                        </m:den>
                      </m:f>
                      <m:r>
                        <a:rPr lang="en-US" sz="2000" b="1" i="0">
                          <a:latin typeface="Cambria Math" panose="02040503050406030204" pitchFamily="18" charset="0"/>
                        </a:rPr>
                        <m:t>.</m:t>
                      </m:r>
                      <m:r>
                        <a:rPr lang="en-US" sz="2000" b="1" i="1">
                          <a:latin typeface="Cambria Math" panose="02040503050406030204" pitchFamily="18" charset="0"/>
                        </a:rPr>
                        <m:t>𝒎</m:t>
                      </m:r>
                      <m:r>
                        <a:rPr lang="en-US" sz="2000" b="1" i="0">
                          <a:latin typeface="Cambria Math" panose="02040503050406030204" pitchFamily="18" charset="0"/>
                        </a:rPr>
                        <m:t>.</m:t>
                      </m:r>
                      <m:r>
                        <a:rPr lang="en-US" sz="2000" b="1" i="1">
                          <a:latin typeface="Cambria Math" panose="02040503050406030204" pitchFamily="18" charset="0"/>
                        </a:rPr>
                        <m:t>𝒈</m:t>
                      </m:r>
                      <m:r>
                        <a:rPr lang="en-US" sz="2000" b="1" i="0">
                          <a:latin typeface="Cambria Math" panose="02040503050406030204" pitchFamily="18" charset="0"/>
                        </a:rPr>
                        <m:t>.</m:t>
                      </m:r>
                      <m:f>
                        <m:fPr>
                          <m:ctrlPr>
                            <a:rPr lang="en-US" sz="2000" b="1" i="1">
                              <a:solidFill>
                                <a:srgbClr val="836967"/>
                              </a:solidFill>
                              <a:latin typeface="Cambria Math" panose="02040503050406030204" pitchFamily="18" charset="0"/>
                            </a:rPr>
                          </m:ctrlPr>
                        </m:fPr>
                        <m:num>
                          <m:sSub>
                            <m:sSubPr>
                              <m:ctrlPr>
                                <a:rPr lang="en-US" sz="2000" b="1" i="1">
                                  <a:solidFill>
                                    <a:srgbClr val="836967"/>
                                  </a:solidFill>
                                  <a:latin typeface="Cambria Math" panose="02040503050406030204" pitchFamily="18" charset="0"/>
                                </a:rPr>
                              </m:ctrlPr>
                            </m:sSubPr>
                            <m:e>
                              <m:r>
                                <a:rPr lang="en-US" sz="2000" b="1" i="1">
                                  <a:latin typeface="Cambria Math" panose="02040503050406030204" pitchFamily="18" charset="0"/>
                                </a:rPr>
                                <m:t>𝒂</m:t>
                              </m:r>
                            </m:e>
                            <m:sub>
                              <m:r>
                                <a:rPr lang="en-US" sz="2000" b="1" i="0">
                                  <a:latin typeface="Cambria Math" panose="02040503050406030204" pitchFamily="18" charset="0"/>
                                </a:rPr>
                                <m:t>𝟐</m:t>
                              </m:r>
                            </m:sub>
                          </m:sSub>
                        </m:num>
                        <m:den>
                          <m:r>
                            <a:rPr lang="en-US" sz="2000" b="1" i="1">
                              <a:latin typeface="Cambria Math" panose="02040503050406030204" pitchFamily="18" charset="0"/>
                            </a:rPr>
                            <m:t>𝒍</m:t>
                          </m:r>
                        </m:den>
                      </m:f>
                    </m:oMath>
                  </a14:m>
                  <a:endParaRPr lang="en-US" sz="2000" b="1" dirty="0">
                    <a:latin typeface="Arial" panose="020B0604020202020204" pitchFamily="34" charset="0"/>
                    <a:cs typeface="Arial" panose="020B0604020202020204" pitchFamily="34" charset="0"/>
                  </a:endParaRPr>
                </a:p>
              </p:txBody>
            </p:sp>
          </mc:Choice>
          <mc:Fallback xmlns="">
            <p:sp>
              <p:nvSpPr>
                <p:cNvPr id="13" name="TextBox 12">
                  <a:extLst>
                    <a:ext uri="{FF2B5EF4-FFF2-40B4-BE49-F238E27FC236}">
                      <a16:creationId xmlns:a16="http://schemas.microsoft.com/office/drawing/2014/main" id="{59279C1C-23D2-5A18-1F87-51DCEC6150B2}"/>
                    </a:ext>
                  </a:extLst>
                </p:cNvPr>
                <p:cNvSpPr txBox="1">
                  <a:spLocks noRot="1" noChangeAspect="1" noMove="1" noResize="1" noEditPoints="1" noAdjustHandles="1" noChangeArrowheads="1" noChangeShapeType="1" noTextEdit="1"/>
                </p:cNvSpPr>
                <p:nvPr/>
              </p:nvSpPr>
              <p:spPr>
                <a:xfrm>
                  <a:off x="325929" y="1589066"/>
                  <a:ext cx="4926622" cy="408287"/>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B3D0A3D8-5EBE-5CDC-F4E7-C43B3423F801}"/>
                    </a:ext>
                  </a:extLst>
                </p:cNvPr>
                <p:cNvSpPr txBox="1"/>
                <p:nvPr/>
              </p:nvSpPr>
              <p:spPr>
                <a:xfrm>
                  <a:off x="325929" y="2300986"/>
                  <a:ext cx="5222630" cy="322622"/>
                </a:xfrm>
                <a:prstGeom prst="rect">
                  <a:avLst/>
                </a:prstGeom>
                <a:noFill/>
              </p:spPr>
              <p:txBody>
                <a:bodyPr wrap="square">
                  <a:spAutoFit/>
                </a:bodyPr>
                <a:lstStyle/>
                <a:p>
                  <a:pPr marL="285750" indent="-285750">
                    <a:buFont typeface="Arial" panose="020B0604020202020204" pitchFamily="34" charset="0"/>
                    <a:buChar char="•"/>
                  </a:pPr>
                  <a14:m>
                    <m:oMath xmlns:m="http://schemas.openxmlformats.org/officeDocument/2006/math">
                      <m:sSub>
                        <m:sSubPr>
                          <m:ctrlPr>
                            <a:rPr lang="en-US" sz="2000" b="1" i="1" smtClean="0">
                              <a:solidFill>
                                <a:srgbClr val="836967"/>
                              </a:solidFill>
                              <a:latin typeface="Cambria Math" panose="02040503050406030204" pitchFamily="18" charset="0"/>
                            </a:rPr>
                          </m:ctrlPr>
                        </m:sSubPr>
                        <m:e>
                          <m:r>
                            <a:rPr lang="en-US" sz="2000" b="1" i="1">
                              <a:latin typeface="Cambria Math" panose="02040503050406030204" pitchFamily="18" charset="0"/>
                            </a:rPr>
                            <m:t>𝑭</m:t>
                          </m:r>
                        </m:e>
                        <m:sub>
                          <m:r>
                            <a:rPr lang="en-US" sz="2000" b="1" i="1">
                              <a:latin typeface="Cambria Math" panose="02040503050406030204" pitchFamily="18" charset="0"/>
                            </a:rPr>
                            <m:t>𝒚</m:t>
                          </m:r>
                        </m:sub>
                      </m:sSub>
                      <m:r>
                        <a:rPr lang="en-US" sz="2000" b="1" i="0">
                          <a:latin typeface="Cambria Math" panose="02040503050406030204" pitchFamily="18" charset="0"/>
                        </a:rPr>
                        <m:t>=</m:t>
                      </m:r>
                      <m:sSub>
                        <m:sSubPr>
                          <m:ctrlPr>
                            <a:rPr lang="en-US" sz="2000" b="1" i="1">
                              <a:solidFill>
                                <a:srgbClr val="836967"/>
                              </a:solidFill>
                              <a:latin typeface="Cambria Math" panose="02040503050406030204" pitchFamily="18" charset="0"/>
                            </a:rPr>
                          </m:ctrlPr>
                        </m:sSubPr>
                        <m:e>
                          <m:r>
                            <a:rPr lang="en-US" sz="2000" b="1" i="1">
                              <a:latin typeface="Cambria Math" panose="02040503050406030204" pitchFamily="18" charset="0"/>
                            </a:rPr>
                            <m:t>𝑪</m:t>
                          </m:r>
                        </m:e>
                        <m:sub>
                          <m:r>
                            <a:rPr lang="en-US" sz="2000" b="1" i="1">
                              <a:latin typeface="Cambria Math" panose="02040503050406030204" pitchFamily="18" charset="0"/>
                            </a:rPr>
                            <m:t>𝜶</m:t>
                          </m:r>
                        </m:sub>
                      </m:sSub>
                      <m:r>
                        <a:rPr lang="en-US" sz="2000" b="1" i="0">
                          <a:latin typeface="Cambria Math" panose="02040503050406030204" pitchFamily="18" charset="0"/>
                        </a:rPr>
                        <m:t>.</m:t>
                      </m:r>
                      <m:r>
                        <a:rPr lang="en-US" sz="2000" b="1" i="1">
                          <a:latin typeface="Cambria Math" panose="02040503050406030204" pitchFamily="18" charset="0"/>
                        </a:rPr>
                        <m:t>𝜶</m:t>
                      </m:r>
                    </m:oMath>
                  </a14:m>
                  <a:r>
                    <a:rPr lang="en-US" sz="2000" b="1" dirty="0">
                      <a:latin typeface="Arial" panose="020B0604020202020204" pitchFamily="34" charset="0"/>
                      <a:cs typeface="Arial" panose="020B0604020202020204" pitchFamily="34" charset="0"/>
                    </a:rPr>
                    <a:t> + </a:t>
                  </a:r>
                  <a14:m>
                    <m:oMath xmlns:m="http://schemas.openxmlformats.org/officeDocument/2006/math">
                      <m:sSub>
                        <m:sSubPr>
                          <m:ctrlPr>
                            <a:rPr lang="en-US" sz="2000" b="1" i="1" smtClean="0">
                              <a:latin typeface="Cambria Math" panose="02040503050406030204" pitchFamily="18" charset="0"/>
                              <a:cs typeface="Arial" panose="020B0604020202020204" pitchFamily="34" charset="0"/>
                            </a:rPr>
                          </m:ctrlPr>
                        </m:sSubPr>
                        <m:e>
                          <m:r>
                            <a:rPr lang="en-US" sz="2000" b="1" i="1" smtClean="0">
                              <a:latin typeface="Cambria Math" panose="02040503050406030204" pitchFamily="18" charset="0"/>
                              <a:cs typeface="Arial" panose="020B0604020202020204" pitchFamily="34" charset="0"/>
                            </a:rPr>
                            <m:t>𝑪</m:t>
                          </m:r>
                        </m:e>
                        <m:sub>
                          <m:r>
                            <a:rPr lang="en-US" sz="2000" b="1" i="1" smtClean="0">
                              <a:latin typeface="Cambria Math" panose="02040503050406030204" pitchFamily="18" charset="0"/>
                              <a:ea typeface="Cambria Math" panose="02040503050406030204" pitchFamily="18" charset="0"/>
                              <a:cs typeface="Arial" panose="020B0604020202020204" pitchFamily="34" charset="0"/>
                            </a:rPr>
                            <m:t>𝜺</m:t>
                          </m:r>
                        </m:sub>
                      </m:sSub>
                      <m:r>
                        <a:rPr lang="en-US" sz="2000" b="1" i="1" smtClean="0">
                          <a:latin typeface="Cambria Math" panose="02040503050406030204" pitchFamily="18" charset="0"/>
                          <a:cs typeface="Arial" panose="020B0604020202020204" pitchFamily="34" charset="0"/>
                        </a:rPr>
                        <m:t>.</m:t>
                      </m:r>
                      <m:r>
                        <a:rPr lang="en-US" sz="2000" b="1" i="1" smtClean="0">
                          <a:latin typeface="Cambria Math" panose="02040503050406030204" pitchFamily="18" charset="0"/>
                          <a:ea typeface="Cambria Math" panose="02040503050406030204" pitchFamily="18" charset="0"/>
                          <a:cs typeface="Arial" panose="020B0604020202020204" pitchFamily="34" charset="0"/>
                        </a:rPr>
                        <m:t>𝜺</m:t>
                      </m:r>
                    </m:oMath>
                  </a14:m>
                  <a:endParaRPr lang="en-US" sz="2000" b="1" dirty="0">
                    <a:latin typeface="Arial" panose="020B0604020202020204" pitchFamily="34" charset="0"/>
                    <a:cs typeface="Arial" panose="020B0604020202020204" pitchFamily="34" charset="0"/>
                  </a:endParaRPr>
                </a:p>
              </p:txBody>
            </p:sp>
          </mc:Choice>
          <mc:Fallback xmlns="">
            <p:sp>
              <p:nvSpPr>
                <p:cNvPr id="14" name="TextBox 13">
                  <a:extLst>
                    <a:ext uri="{FF2B5EF4-FFF2-40B4-BE49-F238E27FC236}">
                      <a16:creationId xmlns:a16="http://schemas.microsoft.com/office/drawing/2014/main" id="{B3D0A3D8-5EBE-5CDC-F4E7-C43B3423F801}"/>
                    </a:ext>
                  </a:extLst>
                </p:cNvPr>
                <p:cNvSpPr txBox="1">
                  <a:spLocks noRot="1" noChangeAspect="1" noMove="1" noResize="1" noEditPoints="1" noAdjustHandles="1" noChangeArrowheads="1" noChangeShapeType="1" noTextEdit="1"/>
                </p:cNvSpPr>
                <p:nvPr/>
              </p:nvSpPr>
              <p:spPr>
                <a:xfrm>
                  <a:off x="325929" y="2300986"/>
                  <a:ext cx="5222630" cy="322622"/>
                </a:xfrm>
                <a:prstGeom prst="rect">
                  <a:avLst/>
                </a:prstGeom>
                <a:blipFill>
                  <a:blip r:embed="rId4"/>
                  <a:stretch>
                    <a:fillRect l="-1051" t="-7143" b="-185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BDE7F382-7CC0-F4B6-7B17-76EF290BA31B}"/>
                    </a:ext>
                  </a:extLst>
                </p:cNvPr>
                <p:cNvSpPr txBox="1"/>
                <p:nvPr/>
              </p:nvSpPr>
              <p:spPr>
                <a:xfrm>
                  <a:off x="325929" y="3025199"/>
                  <a:ext cx="5372100" cy="326376"/>
                </a:xfrm>
                <a:prstGeom prst="rect">
                  <a:avLst/>
                </a:prstGeom>
                <a:noFill/>
              </p:spPr>
              <p:txBody>
                <a:bodyPr wrap="square">
                  <a:spAutoFit/>
                </a:bodyPr>
                <a:lstStyle/>
                <a:p>
                  <a:pPr marL="285750" indent="-285750">
                    <a:buFont typeface="Arial" panose="020B0604020202020204" pitchFamily="34" charset="0"/>
                    <a:buChar char="•"/>
                  </a:pPr>
                  <a14:m>
                    <m:oMath xmlns:m="http://schemas.openxmlformats.org/officeDocument/2006/math">
                      <m:sSub>
                        <m:sSubPr>
                          <m:ctrlPr>
                            <a:rPr lang="en-US" sz="2000" b="1" i="1" smtClean="0">
                              <a:solidFill>
                                <a:srgbClr val="836967"/>
                              </a:solidFill>
                              <a:latin typeface="Cambria Math" panose="02040503050406030204" pitchFamily="18" charset="0"/>
                            </a:rPr>
                          </m:ctrlPr>
                        </m:sSubPr>
                        <m:e>
                          <m:r>
                            <a:rPr lang="en-US" sz="2000" b="1" i="1">
                              <a:latin typeface="Cambria Math" panose="02040503050406030204" pitchFamily="18" charset="0"/>
                            </a:rPr>
                            <m:t>𝑭</m:t>
                          </m:r>
                        </m:e>
                        <m:sub>
                          <m:r>
                            <a:rPr lang="en-US" sz="2000" b="1" i="1">
                              <a:latin typeface="Cambria Math" panose="02040503050406030204" pitchFamily="18" charset="0"/>
                            </a:rPr>
                            <m:t>𝒓𝒐𝒍𝒍𝒊𝒏𝒈</m:t>
                          </m:r>
                        </m:sub>
                      </m:sSub>
                      <m:r>
                        <a:rPr lang="en-US" sz="2000" b="1" i="0">
                          <a:latin typeface="Cambria Math" panose="02040503050406030204" pitchFamily="18" charset="0"/>
                        </a:rPr>
                        <m:t>= </m:t>
                      </m:r>
                      <m:r>
                        <a:rPr lang="en-US" sz="2000" b="1" i="1">
                          <a:latin typeface="Cambria Math" panose="02040503050406030204" pitchFamily="18" charset="0"/>
                        </a:rPr>
                        <m:t>𝒎</m:t>
                      </m:r>
                      <m:r>
                        <a:rPr lang="en-US" sz="2000" b="1" i="0">
                          <a:latin typeface="Cambria Math" panose="02040503050406030204" pitchFamily="18" charset="0"/>
                        </a:rPr>
                        <m:t>.</m:t>
                      </m:r>
                      <m:r>
                        <a:rPr lang="en-US" sz="2000" b="1" i="1">
                          <a:latin typeface="Cambria Math" panose="02040503050406030204" pitchFamily="18" charset="0"/>
                        </a:rPr>
                        <m:t>𝒈</m:t>
                      </m:r>
                      <m:r>
                        <a:rPr lang="en-US" sz="2000" b="1" i="0">
                          <a:latin typeface="Cambria Math" panose="02040503050406030204" pitchFamily="18" charset="0"/>
                        </a:rPr>
                        <m:t>.</m:t>
                      </m:r>
                      <m:r>
                        <a:rPr lang="en-US" sz="2000" b="1" i="1">
                          <a:latin typeface="Cambria Math" panose="02040503050406030204" pitchFamily="18" charset="0"/>
                        </a:rPr>
                        <m:t>𝒇</m:t>
                      </m:r>
                    </m:oMath>
                  </a14:m>
                  <a:endParaRPr lang="en-US" sz="2000" b="1" dirty="0">
                    <a:latin typeface="Arial" panose="020B0604020202020204" pitchFamily="34" charset="0"/>
                    <a:cs typeface="Arial" panose="020B0604020202020204" pitchFamily="34" charset="0"/>
                  </a:endParaRPr>
                </a:p>
              </p:txBody>
            </p:sp>
          </mc:Choice>
          <mc:Fallback xmlns="">
            <p:sp>
              <p:nvSpPr>
                <p:cNvPr id="15" name="TextBox 14">
                  <a:extLst>
                    <a:ext uri="{FF2B5EF4-FFF2-40B4-BE49-F238E27FC236}">
                      <a16:creationId xmlns:a16="http://schemas.microsoft.com/office/drawing/2014/main" id="{BDE7F382-7CC0-F4B6-7B17-76EF290BA31B}"/>
                    </a:ext>
                  </a:extLst>
                </p:cNvPr>
                <p:cNvSpPr txBox="1">
                  <a:spLocks noRot="1" noChangeAspect="1" noMove="1" noResize="1" noEditPoints="1" noAdjustHandles="1" noChangeArrowheads="1" noChangeShapeType="1" noTextEdit="1"/>
                </p:cNvSpPr>
                <p:nvPr/>
              </p:nvSpPr>
              <p:spPr>
                <a:xfrm>
                  <a:off x="325929" y="3025199"/>
                  <a:ext cx="5372100" cy="326376"/>
                </a:xfrm>
                <a:prstGeom prst="rect">
                  <a:avLst/>
                </a:prstGeom>
                <a:blipFill>
                  <a:blip r:embed="rId5"/>
                  <a:stretch>
                    <a:fillRect l="-1020" t="-4286"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2194E689-B576-0BF2-D10C-94AF25405824}"/>
                    </a:ext>
                  </a:extLst>
                </p:cNvPr>
                <p:cNvSpPr txBox="1"/>
                <p:nvPr/>
              </p:nvSpPr>
              <p:spPr>
                <a:xfrm>
                  <a:off x="325929" y="3700668"/>
                  <a:ext cx="5372100" cy="304241"/>
                </a:xfrm>
                <a:prstGeom prst="rect">
                  <a:avLst/>
                </a:prstGeom>
                <a:noFill/>
              </p:spPr>
              <p:txBody>
                <a:bodyPr wrap="square">
                  <a:spAutoFit/>
                </a:bodyPr>
                <a:lstStyle/>
                <a:p>
                  <a:pPr marL="285750" indent="-285750">
                    <a:buFont typeface="Arial" panose="020B0604020202020204" pitchFamily="34" charset="0"/>
                    <a:buChar char="•"/>
                  </a:pPr>
                  <a14:m>
                    <m:oMath xmlns:m="http://schemas.openxmlformats.org/officeDocument/2006/math">
                      <m:sSub>
                        <m:sSubPr>
                          <m:ctrlPr>
                            <a:rPr lang="en-US" sz="2000" b="1" i="1" smtClean="0">
                              <a:solidFill>
                                <a:srgbClr val="836967"/>
                              </a:solidFill>
                              <a:latin typeface="Cambria Math" panose="02040503050406030204" pitchFamily="18" charset="0"/>
                            </a:rPr>
                          </m:ctrlPr>
                        </m:sSubPr>
                        <m:e>
                          <m:r>
                            <a:rPr lang="en-US" sz="2000" b="1" i="1">
                              <a:latin typeface="Cambria Math" panose="02040503050406030204" pitchFamily="18" charset="0"/>
                            </a:rPr>
                            <m:t>𝑭</m:t>
                          </m:r>
                        </m:e>
                        <m:sub>
                          <m:r>
                            <a:rPr lang="en-US" sz="2000" b="1" i="1">
                              <a:latin typeface="Cambria Math" panose="02040503050406030204" pitchFamily="18" charset="0"/>
                            </a:rPr>
                            <m:t>𝒙</m:t>
                          </m:r>
                        </m:sub>
                      </m:sSub>
                      <m:r>
                        <a:rPr lang="en-US" sz="2000" b="1" i="0">
                          <a:latin typeface="Cambria Math" panose="02040503050406030204" pitchFamily="18" charset="0"/>
                        </a:rPr>
                        <m:t>=</m:t>
                      </m:r>
                      <m:sSub>
                        <m:sSubPr>
                          <m:ctrlPr>
                            <a:rPr lang="en-US" sz="2000" b="1" i="1">
                              <a:solidFill>
                                <a:srgbClr val="836967"/>
                              </a:solidFill>
                              <a:latin typeface="Cambria Math" panose="02040503050406030204" pitchFamily="18" charset="0"/>
                            </a:rPr>
                          </m:ctrlPr>
                        </m:sSubPr>
                        <m:e>
                          <m:r>
                            <a:rPr lang="en-US" sz="2000" b="1" i="1">
                              <a:latin typeface="Cambria Math" panose="02040503050406030204" pitchFamily="18" charset="0"/>
                            </a:rPr>
                            <m:t>𝝁</m:t>
                          </m:r>
                        </m:e>
                        <m:sub>
                          <m:r>
                            <a:rPr lang="en-US" sz="2000" b="1" i="1">
                              <a:latin typeface="Cambria Math" panose="02040503050406030204" pitchFamily="18" charset="0"/>
                            </a:rPr>
                            <m:t>𝒙</m:t>
                          </m:r>
                        </m:sub>
                      </m:sSub>
                      <m:sSub>
                        <m:sSubPr>
                          <m:ctrlPr>
                            <a:rPr lang="en-US" sz="2000" b="1" i="1">
                              <a:solidFill>
                                <a:srgbClr val="836967"/>
                              </a:solidFill>
                              <a:latin typeface="Cambria Math" panose="02040503050406030204" pitchFamily="18" charset="0"/>
                            </a:rPr>
                          </m:ctrlPr>
                        </m:sSubPr>
                        <m:e>
                          <m:r>
                            <a:rPr lang="en-US" sz="2000" b="1" i="0">
                              <a:latin typeface="Cambria Math" panose="02040503050406030204" pitchFamily="18" charset="0"/>
                            </a:rPr>
                            <m:t>.</m:t>
                          </m:r>
                          <m:r>
                            <a:rPr lang="en-US" sz="2000" b="1" i="1">
                              <a:latin typeface="Cambria Math" panose="02040503050406030204" pitchFamily="18" charset="0"/>
                            </a:rPr>
                            <m:t>𝑭</m:t>
                          </m:r>
                        </m:e>
                        <m:sub>
                          <m:r>
                            <a:rPr lang="en-US" sz="2000" b="1" i="1">
                              <a:latin typeface="Cambria Math" panose="02040503050406030204" pitchFamily="18" charset="0"/>
                            </a:rPr>
                            <m:t>𝒛</m:t>
                          </m:r>
                        </m:sub>
                      </m:sSub>
                    </m:oMath>
                  </a14:m>
                  <a:endParaRPr lang="en-US" sz="2000" b="1" dirty="0">
                    <a:latin typeface="Arial" panose="020B0604020202020204" pitchFamily="34" charset="0"/>
                    <a:cs typeface="Arial" panose="020B0604020202020204" pitchFamily="34" charset="0"/>
                  </a:endParaRPr>
                </a:p>
              </p:txBody>
            </p:sp>
          </mc:Choice>
          <mc:Fallback xmlns="">
            <p:sp>
              <p:nvSpPr>
                <p:cNvPr id="16" name="TextBox 15">
                  <a:extLst>
                    <a:ext uri="{FF2B5EF4-FFF2-40B4-BE49-F238E27FC236}">
                      <a16:creationId xmlns:a16="http://schemas.microsoft.com/office/drawing/2014/main" id="{2194E689-B576-0BF2-D10C-94AF25405824}"/>
                    </a:ext>
                  </a:extLst>
                </p:cNvPr>
                <p:cNvSpPr txBox="1">
                  <a:spLocks noRot="1" noChangeAspect="1" noMove="1" noResize="1" noEditPoints="1" noAdjustHandles="1" noChangeArrowheads="1" noChangeShapeType="1" noTextEdit="1"/>
                </p:cNvSpPr>
                <p:nvPr/>
              </p:nvSpPr>
              <p:spPr>
                <a:xfrm>
                  <a:off x="325929" y="3700668"/>
                  <a:ext cx="5372100" cy="304241"/>
                </a:xfrm>
                <a:prstGeom prst="rect">
                  <a:avLst/>
                </a:prstGeom>
                <a:blipFill>
                  <a:blip r:embed="rId6"/>
                  <a:stretch>
                    <a:fillRect l="-1020" t="-1515" b="-24242"/>
                  </a:stretch>
                </a:blipFill>
              </p:spPr>
              <p:txBody>
                <a:bodyPr/>
                <a:lstStyle/>
                <a:p>
                  <a:r>
                    <a:rPr lang="en-US">
                      <a:noFill/>
                    </a:rPr>
                    <a:t> </a:t>
                  </a:r>
                </a:p>
              </p:txBody>
            </p:sp>
          </mc:Fallback>
        </mc:AlternateContent>
      </p:grpSp>
      <p:grpSp>
        <p:nvGrpSpPr>
          <p:cNvPr id="17" name="Group 16">
            <a:extLst>
              <a:ext uri="{FF2B5EF4-FFF2-40B4-BE49-F238E27FC236}">
                <a16:creationId xmlns:a16="http://schemas.microsoft.com/office/drawing/2014/main" id="{296610D5-EA7F-D59F-D390-732617AA401F}"/>
              </a:ext>
            </a:extLst>
          </p:cNvPr>
          <p:cNvGrpSpPr/>
          <p:nvPr/>
        </p:nvGrpSpPr>
        <p:grpSpPr>
          <a:xfrm>
            <a:off x="4611530" y="516577"/>
            <a:ext cx="5833334" cy="4056224"/>
            <a:chOff x="2854664" y="1108576"/>
            <a:chExt cx="5327542" cy="3401678"/>
          </a:xfrm>
        </p:grpSpPr>
        <p:grpSp>
          <p:nvGrpSpPr>
            <p:cNvPr id="18" name="Group 17">
              <a:extLst>
                <a:ext uri="{FF2B5EF4-FFF2-40B4-BE49-F238E27FC236}">
                  <a16:creationId xmlns:a16="http://schemas.microsoft.com/office/drawing/2014/main" id="{939BFE82-FAC8-1D67-C64F-756013B882A6}"/>
                </a:ext>
              </a:extLst>
            </p:cNvPr>
            <p:cNvGrpSpPr/>
            <p:nvPr/>
          </p:nvGrpSpPr>
          <p:grpSpPr>
            <a:xfrm>
              <a:off x="2854664" y="1108576"/>
              <a:ext cx="3632688" cy="3134854"/>
              <a:chOff x="2934526" y="1108576"/>
              <a:chExt cx="3632688" cy="3134854"/>
            </a:xfrm>
          </p:grpSpPr>
          <p:grpSp>
            <p:nvGrpSpPr>
              <p:cNvPr id="22" name="Group 21">
                <a:extLst>
                  <a:ext uri="{FF2B5EF4-FFF2-40B4-BE49-F238E27FC236}">
                    <a16:creationId xmlns:a16="http://schemas.microsoft.com/office/drawing/2014/main" id="{538C1111-8D1D-17E4-ED3E-A9DC4D6A0ABD}"/>
                  </a:ext>
                </a:extLst>
              </p:cNvPr>
              <p:cNvGrpSpPr/>
              <p:nvPr/>
            </p:nvGrpSpPr>
            <p:grpSpPr>
              <a:xfrm>
                <a:off x="2934526" y="1108576"/>
                <a:ext cx="3632688" cy="3134854"/>
                <a:chOff x="5241681" y="1041363"/>
                <a:chExt cx="3632688" cy="3134854"/>
              </a:xfrm>
            </p:grpSpPr>
            <p:grpSp>
              <p:nvGrpSpPr>
                <p:cNvPr id="24" name="Group 23">
                  <a:extLst>
                    <a:ext uri="{FF2B5EF4-FFF2-40B4-BE49-F238E27FC236}">
                      <a16:creationId xmlns:a16="http://schemas.microsoft.com/office/drawing/2014/main" id="{0163372A-6FB4-DECD-99F1-6EFFFA7643EB}"/>
                    </a:ext>
                  </a:extLst>
                </p:cNvPr>
                <p:cNvGrpSpPr/>
                <p:nvPr/>
              </p:nvGrpSpPr>
              <p:grpSpPr>
                <a:xfrm>
                  <a:off x="5241681" y="1041363"/>
                  <a:ext cx="3632688" cy="3134854"/>
                  <a:chOff x="5118589" y="1109032"/>
                  <a:chExt cx="3632688" cy="3134854"/>
                </a:xfrm>
              </p:grpSpPr>
              <p:pic>
                <p:nvPicPr>
                  <p:cNvPr id="26" name="Picture 25">
                    <a:extLst>
                      <a:ext uri="{FF2B5EF4-FFF2-40B4-BE49-F238E27FC236}">
                        <a16:creationId xmlns:a16="http://schemas.microsoft.com/office/drawing/2014/main" id="{C5B917E6-BAC2-D55E-1530-DA81A5072AD7}"/>
                      </a:ext>
                    </a:extLst>
                  </p:cNvPr>
                  <p:cNvPicPr>
                    <a:picLocks noChangeAspect="1"/>
                  </p:cNvPicPr>
                  <p:nvPr/>
                </p:nvPicPr>
                <p:blipFill>
                  <a:blip r:embed="rId7"/>
                  <a:stretch>
                    <a:fillRect/>
                  </a:stretch>
                </p:blipFill>
                <p:spPr>
                  <a:xfrm>
                    <a:off x="5118589" y="1109032"/>
                    <a:ext cx="3632688" cy="3128148"/>
                  </a:xfrm>
                  <a:prstGeom prst="rect">
                    <a:avLst/>
                  </a:prstGeom>
                </p:spPr>
              </p:pic>
              <p:sp>
                <p:nvSpPr>
                  <p:cNvPr id="29" name="TextBox 28">
                    <a:extLst>
                      <a:ext uri="{FF2B5EF4-FFF2-40B4-BE49-F238E27FC236}">
                        <a16:creationId xmlns:a16="http://schemas.microsoft.com/office/drawing/2014/main" id="{CCC90F63-1E60-80D2-6199-8F3BB566C6F9}"/>
                      </a:ext>
                    </a:extLst>
                  </p:cNvPr>
                  <p:cNvSpPr txBox="1"/>
                  <p:nvPr/>
                </p:nvSpPr>
                <p:spPr>
                  <a:xfrm>
                    <a:off x="5626376" y="3940389"/>
                    <a:ext cx="1295400" cy="303497"/>
                  </a:xfrm>
                  <a:prstGeom prst="rect">
                    <a:avLst/>
                  </a:prstGeom>
                  <a:solidFill>
                    <a:schemeClr val="bg1"/>
                  </a:solidFill>
                </p:spPr>
                <p:txBody>
                  <a:bodyPr wrap="square" rtlCol="0">
                    <a:spAutoFit/>
                  </a:bodyPr>
                  <a:lstStyle/>
                  <a:p>
                    <a:endParaRPr lang="en-US" dirty="0"/>
                  </a:p>
                </p:txBody>
              </p:sp>
            </p:grpSp>
            <p:sp>
              <p:nvSpPr>
                <p:cNvPr id="25" name="TextBox 24">
                  <a:extLst>
                    <a:ext uri="{FF2B5EF4-FFF2-40B4-BE49-F238E27FC236}">
                      <a16:creationId xmlns:a16="http://schemas.microsoft.com/office/drawing/2014/main" id="{D18B98F5-76DE-480E-76B8-F5361FA55402}"/>
                    </a:ext>
                  </a:extLst>
                </p:cNvPr>
                <p:cNvSpPr txBox="1"/>
                <p:nvPr/>
              </p:nvSpPr>
              <p:spPr>
                <a:xfrm>
                  <a:off x="6841328" y="2995793"/>
                  <a:ext cx="1473811" cy="215444"/>
                </a:xfrm>
                <a:prstGeom prst="rect">
                  <a:avLst/>
                </a:prstGeom>
                <a:noFill/>
              </p:spPr>
              <p:txBody>
                <a:bodyPr wrap="square" rtlCol="0">
                  <a:spAutoFit/>
                </a:bodyPr>
                <a:lstStyle/>
                <a:p>
                  <a:r>
                    <a:rPr lang="en-US" sz="800" dirty="0">
                      <a:latin typeface="Times New Roman" panose="02020603050405020304" pitchFamily="18" charset="0"/>
                      <a:cs typeface="Times New Roman" panose="02020603050405020304" pitchFamily="18" charset="0"/>
                    </a:rPr>
                    <a:t>Rolling resistance force (Fr)</a:t>
                  </a:r>
                </a:p>
              </p:txBody>
            </p:sp>
          </p:grpSp>
          <p:cxnSp>
            <p:nvCxnSpPr>
              <p:cNvPr id="23" name="Straight Arrow Connector 22">
                <a:extLst>
                  <a:ext uri="{FF2B5EF4-FFF2-40B4-BE49-F238E27FC236}">
                    <a16:creationId xmlns:a16="http://schemas.microsoft.com/office/drawing/2014/main" id="{2DA1F614-F005-EB59-3A25-B5F52D767C62}"/>
                  </a:ext>
                </a:extLst>
              </p:cNvPr>
              <p:cNvCxnSpPr>
                <a:cxnSpLocks/>
              </p:cNvCxnSpPr>
              <p:nvPr/>
            </p:nvCxnSpPr>
            <p:spPr>
              <a:xfrm flipH="1" flipV="1">
                <a:off x="4499096" y="3105990"/>
                <a:ext cx="732693" cy="849287"/>
              </a:xfrm>
              <a:prstGeom prst="straightConnector1">
                <a:avLst/>
              </a:prstGeom>
              <a:ln>
                <a:prstDash val="sysDash"/>
                <a:tailEnd type="triangle"/>
              </a:ln>
            </p:spPr>
            <p:style>
              <a:lnRef idx="1">
                <a:schemeClr val="accent3"/>
              </a:lnRef>
              <a:fillRef idx="0">
                <a:schemeClr val="accent3"/>
              </a:fillRef>
              <a:effectRef idx="0">
                <a:schemeClr val="accent3"/>
              </a:effectRef>
              <a:fontRef idx="minor">
                <a:schemeClr val="tx1"/>
              </a:fontRef>
            </p:style>
          </p:cxnSp>
        </p:grpSp>
        <p:sp>
          <p:nvSpPr>
            <p:cNvPr id="21" name="TextBox 20">
              <a:extLst>
                <a:ext uri="{FF2B5EF4-FFF2-40B4-BE49-F238E27FC236}">
                  <a16:creationId xmlns:a16="http://schemas.microsoft.com/office/drawing/2014/main" id="{884F5E8E-F6AB-5AE8-9624-C7083EC18945}"/>
                </a:ext>
              </a:extLst>
            </p:cNvPr>
            <p:cNvSpPr txBox="1"/>
            <p:nvPr/>
          </p:nvSpPr>
          <p:spPr>
            <a:xfrm>
              <a:off x="3211622" y="4252142"/>
              <a:ext cx="4970584" cy="258112"/>
            </a:xfrm>
            <a:prstGeom prst="rect">
              <a:avLst/>
            </a:prstGeom>
            <a:noFill/>
          </p:spPr>
          <p:txBody>
            <a:bodyPr wrap="square">
              <a:spAutoFit/>
            </a:bodyPr>
            <a:lstStyle/>
            <a:p>
              <a:r>
                <a:rPr lang="en-US" sz="1400" i="1" dirty="0">
                  <a:effectLst/>
                  <a:latin typeface="Arial" panose="020B0604020202020204" pitchFamily="34" charset="0"/>
                  <a:ea typeface="DengXian" panose="02010600030101010101" pitchFamily="2" charset="-122"/>
                  <a:cs typeface="Arial" panose="020B0604020202020204" pitchFamily="34" charset="0"/>
                </a:rPr>
                <a:t>Figure: </a:t>
              </a:r>
              <a:r>
                <a:rPr lang="en-US" sz="1400" i="1" dirty="0">
                  <a:latin typeface="Arial" panose="020B0604020202020204" pitchFamily="34" charset="0"/>
                  <a:ea typeface="DengXian" panose="02010600030101010101" pitchFamily="2" charset="-122"/>
                  <a:cs typeface="Arial" panose="020B0604020202020204" pitchFamily="34" charset="0"/>
                </a:rPr>
                <a:t>Overall tire forces and Kingpin angle</a:t>
              </a:r>
              <a:endParaRPr lang="en-US" sz="1400" i="1" dirty="0">
                <a:latin typeface="Arial" panose="020B0604020202020204" pitchFamily="34" charset="0"/>
                <a:cs typeface="Arial" panose="020B0604020202020204" pitchFamily="34" charset="0"/>
              </a:endParaRPr>
            </a:p>
          </p:txBody>
        </p:sp>
      </p:grpSp>
      <p:sp>
        <p:nvSpPr>
          <p:cNvPr id="30" name="Rectangle 29">
            <a:extLst>
              <a:ext uri="{FF2B5EF4-FFF2-40B4-BE49-F238E27FC236}">
                <a16:creationId xmlns:a16="http://schemas.microsoft.com/office/drawing/2014/main" id="{1F817595-79EE-44B8-A28B-82267FECACFE}"/>
              </a:ext>
            </a:extLst>
          </p:cNvPr>
          <p:cNvSpPr/>
          <p:nvPr/>
        </p:nvSpPr>
        <p:spPr>
          <a:xfrm>
            <a:off x="7313142" y="2776982"/>
            <a:ext cx="1767884" cy="3108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DAEAC0A4-6378-DECC-7359-E90A4B3A5987}"/>
                  </a:ext>
                </a:extLst>
              </p:cNvPr>
              <p:cNvSpPr txBox="1"/>
              <p:nvPr/>
            </p:nvSpPr>
            <p:spPr>
              <a:xfrm>
                <a:off x="92842" y="4260942"/>
                <a:ext cx="4612713" cy="2769284"/>
              </a:xfrm>
              <a:prstGeom prst="rect">
                <a:avLst/>
              </a:prstGeom>
              <a:noFill/>
            </p:spPr>
            <p:txBody>
              <a:bodyPr wrap="square">
                <a:spAutoFit/>
              </a:bodyPr>
              <a:lstStyle/>
              <a:p>
                <a:pPr marL="914400" marR="342900" indent="-914400">
                  <a:lnSpc>
                    <a:spcPct val="107000"/>
                  </a:lnSpc>
                  <a:spcBef>
                    <a:spcPts val="0"/>
                  </a:spcBef>
                  <a:spcAft>
                    <a:spcPts val="800"/>
                  </a:spcAft>
                  <a:tabLst>
                    <a:tab pos="58738" algn="l"/>
                  </a:tabLst>
                </a:pPr>
                <a:r>
                  <a:rPr lang="en-US" b="1" dirty="0">
                    <a:effectLst/>
                    <a:latin typeface="Arial" panose="020B0604020202020204" pitchFamily="34" charset="0"/>
                    <a:ea typeface="DengXian" panose="02010600030101010101" pitchFamily="2" charset="-122"/>
                    <a:cs typeface="Arial" panose="020B0604020202020204" pitchFamily="34" charset="0"/>
                  </a:rPr>
                  <a:t>m</a:t>
                </a:r>
                <a:r>
                  <a:rPr lang="en-US" dirty="0">
                    <a:effectLst/>
                    <a:latin typeface="Arial" panose="020B0604020202020204" pitchFamily="34" charset="0"/>
                    <a:ea typeface="DengXian" panose="02010600030101010101" pitchFamily="2" charset="-122"/>
                    <a:cs typeface="Arial" panose="020B0604020202020204" pitchFamily="34" charset="0"/>
                  </a:rPr>
                  <a:t>: mass of the vehicle (kg)</a:t>
                </a:r>
              </a:p>
              <a:p>
                <a:pPr marR="342900">
                  <a:lnSpc>
                    <a:spcPct val="107000"/>
                  </a:lnSpc>
                  <a:spcBef>
                    <a:spcPts val="0"/>
                  </a:spcBef>
                  <a:spcAft>
                    <a:spcPts val="800"/>
                  </a:spcAft>
                </a:pPr>
                <a:r>
                  <a:rPr lang="en-US" b="1" dirty="0">
                    <a:effectLst/>
                    <a:latin typeface="Arial" panose="020B0604020202020204" pitchFamily="34" charset="0"/>
                    <a:ea typeface="DengXian" panose="02010600030101010101" pitchFamily="2" charset="-122"/>
                    <a:cs typeface="Arial" panose="020B0604020202020204" pitchFamily="34" charset="0"/>
                  </a:rPr>
                  <a:t>g</a:t>
                </a:r>
                <a:r>
                  <a:rPr lang="en-US" dirty="0">
                    <a:effectLst/>
                    <a:latin typeface="Arial" panose="020B0604020202020204" pitchFamily="34" charset="0"/>
                    <a:ea typeface="DengXian" panose="02010600030101010101" pitchFamily="2" charset="-122"/>
                    <a:cs typeface="Arial" panose="020B0604020202020204" pitchFamily="34" charset="0"/>
                  </a:rPr>
                  <a:t> = 9.8: gravitational acceleration (m/</a:t>
                </a:r>
                <a14:m>
                  <m:oMath xmlns:m="http://schemas.openxmlformats.org/officeDocument/2006/math">
                    <m:sSup>
                      <m:sSupPr>
                        <m:ctrlPr>
                          <a:rPr lang="en-US" i="1">
                            <a:effectLst/>
                            <a:latin typeface="Cambria Math" panose="02040503050406030204" pitchFamily="18" charset="0"/>
                            <a:ea typeface="DengXian" panose="02010600030101010101" pitchFamily="2" charset="-122"/>
                            <a:cs typeface="Times New Roman" panose="02020603050405020304" pitchFamily="18" charset="0"/>
                          </a:rPr>
                        </m:ctrlPr>
                      </m:sSupPr>
                      <m:e>
                        <m:r>
                          <a:rPr lang="en-US" i="1">
                            <a:effectLst/>
                            <a:latin typeface="Cambria Math" panose="02040503050406030204" pitchFamily="18" charset="0"/>
                            <a:ea typeface="DengXian" panose="02010600030101010101" pitchFamily="2" charset="-122"/>
                            <a:cs typeface="Times New Roman" panose="02020603050405020304" pitchFamily="18" charset="0"/>
                          </a:rPr>
                          <m:t>𝑠</m:t>
                        </m:r>
                      </m:e>
                      <m:sup>
                        <m:r>
                          <a:rPr lang="en-US" i="1">
                            <a:effectLst/>
                            <a:latin typeface="Cambria Math" panose="02040503050406030204" pitchFamily="18" charset="0"/>
                            <a:ea typeface="DengXian" panose="02010600030101010101" pitchFamily="2" charset="-122"/>
                            <a:cs typeface="Times New Roman" panose="02020603050405020304" pitchFamily="18" charset="0"/>
                          </a:rPr>
                          <m:t>2</m:t>
                        </m:r>
                      </m:sup>
                    </m:sSup>
                    <m:r>
                      <a:rPr lang="en-US" i="1">
                        <a:effectLst/>
                        <a:latin typeface="Cambria Math" panose="02040503050406030204" pitchFamily="18" charset="0"/>
                        <a:ea typeface="DengXian" panose="02010600030101010101" pitchFamily="2" charset="-122"/>
                        <a:cs typeface="Times New Roman" panose="02020603050405020304" pitchFamily="18" charset="0"/>
                      </a:rPr>
                      <m:t>)</m:t>
                    </m:r>
                  </m:oMath>
                </a14:m>
                <a:endParaRPr lang="en-US" dirty="0">
                  <a:effectLst/>
                  <a:latin typeface="Arial" panose="020B0604020202020204" pitchFamily="34" charset="0"/>
                  <a:ea typeface="DengXian" panose="02010600030101010101" pitchFamily="2" charset="-122"/>
                  <a:cs typeface="Arial" panose="020B0604020202020204" pitchFamily="34" charset="0"/>
                </a:endParaRPr>
              </a:p>
              <a:p>
                <a:pPr marR="342900">
                  <a:lnSpc>
                    <a:spcPct val="107000"/>
                  </a:lnSpc>
                  <a:spcBef>
                    <a:spcPts val="0"/>
                  </a:spcBef>
                  <a:spcAft>
                    <a:spcPts val="800"/>
                  </a:spcAft>
                </a:pPr>
                <a14:m>
                  <m:oMath xmlns:m="http://schemas.openxmlformats.org/officeDocument/2006/math">
                    <m:sSub>
                      <m:sSubPr>
                        <m:ctrlPr>
                          <a:rPr lang="en-US" b="1" i="1" smtClean="0">
                            <a:effectLst/>
                            <a:latin typeface="Cambria Math" panose="02040503050406030204" pitchFamily="18" charset="0"/>
                            <a:ea typeface="DengXian" panose="02010600030101010101" pitchFamily="2" charset="-122"/>
                            <a:cs typeface="Times New Roman" panose="02020603050405020304" pitchFamily="18" charset="0"/>
                          </a:rPr>
                        </m:ctrlPr>
                      </m:sSubPr>
                      <m:e>
                        <m:r>
                          <a:rPr lang="en-US" b="1" i="1" smtClean="0">
                            <a:effectLst/>
                            <a:latin typeface="Cambria Math" panose="02040503050406030204" pitchFamily="18" charset="0"/>
                            <a:ea typeface="DengXian" panose="02010600030101010101" pitchFamily="2" charset="-122"/>
                            <a:cs typeface="Times New Roman" panose="02020603050405020304" pitchFamily="18" charset="0"/>
                          </a:rPr>
                          <m:t>𝒄</m:t>
                        </m:r>
                      </m:e>
                      <m:sub>
                        <m:r>
                          <a:rPr lang="en-US" b="1" i="1" smtClean="0">
                            <a:effectLst/>
                            <a:latin typeface="Cambria Math" panose="02040503050406030204" pitchFamily="18" charset="0"/>
                            <a:ea typeface="Cambria Math" panose="02040503050406030204" pitchFamily="18" charset="0"/>
                            <a:cs typeface="Times New Roman" panose="02020603050405020304" pitchFamily="18" charset="0"/>
                          </a:rPr>
                          <m:t>𝜶</m:t>
                        </m:r>
                      </m:sub>
                    </m:sSub>
                  </m:oMath>
                </a14:m>
                <a:r>
                  <a:rPr lang="en-US" b="1" dirty="0">
                    <a:effectLst/>
                    <a:latin typeface="Arial" panose="020B0604020202020204" pitchFamily="34" charset="0"/>
                    <a:ea typeface="DengXian" panose="02010600030101010101" pitchFamily="2" charset="-122"/>
                    <a:cs typeface="Arial" panose="020B0604020202020204" pitchFamily="34" charset="0"/>
                  </a:rPr>
                  <a:t>: </a:t>
                </a:r>
                <a:r>
                  <a:rPr lang="en-US" dirty="0">
                    <a:effectLst/>
                    <a:latin typeface="Arial" panose="020B0604020202020204" pitchFamily="34" charset="0"/>
                    <a:ea typeface="DengXian" panose="02010600030101010101" pitchFamily="2" charset="-122"/>
                    <a:cs typeface="Arial" panose="020B0604020202020204" pitchFamily="34" charset="0"/>
                  </a:rPr>
                  <a:t>Cornering stiffness of the tire (N/rad)</a:t>
                </a:r>
              </a:p>
              <a:p>
                <a:pPr marR="342900">
                  <a:lnSpc>
                    <a:spcPct val="107000"/>
                  </a:lnSpc>
                  <a:spcBef>
                    <a:spcPts val="0"/>
                  </a:spcBef>
                  <a:spcAft>
                    <a:spcPts val="800"/>
                  </a:spcAft>
                </a:pPr>
                <a14:m>
                  <m:oMath xmlns:m="http://schemas.openxmlformats.org/officeDocument/2006/math">
                    <m:r>
                      <a:rPr lang="en-US" b="1" i="1" smtClean="0">
                        <a:effectLst/>
                        <a:latin typeface="Cambria Math" panose="02040503050406030204" pitchFamily="18" charset="0"/>
                        <a:ea typeface="DengXian" panose="02010600030101010101" pitchFamily="2" charset="-122"/>
                        <a:cs typeface="Times New Roman" panose="02020603050405020304" pitchFamily="18" charset="0"/>
                      </a:rPr>
                      <m:t>𝒇</m:t>
                    </m:r>
                  </m:oMath>
                </a14:m>
                <a:r>
                  <a:rPr lang="en-US" dirty="0">
                    <a:effectLst/>
                    <a:latin typeface="Arial" panose="020B0604020202020204" pitchFamily="34" charset="0"/>
                    <a:ea typeface="DengXian" panose="02010600030101010101" pitchFamily="2" charset="-122"/>
                    <a:cs typeface="Arial" panose="020B0604020202020204" pitchFamily="34" charset="0"/>
                  </a:rPr>
                  <a:t> = 0.011 : rolling resistance coefficient</a:t>
                </a:r>
              </a:p>
              <a:p>
                <a:pPr marR="342900">
                  <a:lnSpc>
                    <a:spcPct val="107000"/>
                  </a:lnSpc>
                  <a:spcBef>
                    <a:spcPts val="0"/>
                  </a:spcBef>
                  <a:spcAft>
                    <a:spcPts val="800"/>
                  </a:spcAft>
                </a:pPr>
                <a14:m>
                  <m:oMath xmlns:m="http://schemas.openxmlformats.org/officeDocument/2006/math">
                    <m:sSub>
                      <m:sSubPr>
                        <m:ctrlPr>
                          <a:rPr lang="en-US" b="1" i="1" smtClean="0">
                            <a:effectLst/>
                            <a:latin typeface="Cambria Math" panose="02040503050406030204" pitchFamily="18" charset="0"/>
                            <a:cs typeface="Times New Roman" panose="02020603050405020304" pitchFamily="18" charset="0"/>
                          </a:rPr>
                        </m:ctrlPr>
                      </m:sSubPr>
                      <m:e>
                        <m:r>
                          <a:rPr lang="en-US" b="1" i="1">
                            <a:effectLst/>
                            <a:latin typeface="Cambria Math" panose="02040503050406030204" pitchFamily="18" charset="0"/>
                            <a:ea typeface="DengXian" panose="02010600030101010101" pitchFamily="2" charset="-122"/>
                            <a:cs typeface="Times New Roman" panose="02020603050405020304" pitchFamily="18" charset="0"/>
                          </a:rPr>
                          <m:t>𝝁</m:t>
                        </m:r>
                      </m:e>
                      <m:sub>
                        <m:r>
                          <a:rPr lang="en-US" b="1" i="1">
                            <a:effectLst/>
                            <a:latin typeface="Cambria Math" panose="02040503050406030204" pitchFamily="18" charset="0"/>
                            <a:ea typeface="DengXian" panose="02010600030101010101" pitchFamily="2" charset="-122"/>
                            <a:cs typeface="Times New Roman" panose="02020603050405020304" pitchFamily="18" charset="0"/>
                          </a:rPr>
                          <m:t>𝒙</m:t>
                        </m:r>
                      </m:sub>
                    </m:sSub>
                  </m:oMath>
                </a14:m>
                <a:r>
                  <a:rPr lang="en-US" dirty="0">
                    <a:effectLst/>
                    <a:latin typeface="Arial" panose="020B0604020202020204" pitchFamily="34" charset="0"/>
                    <a:ea typeface="DengXian" panose="02010600030101010101" pitchFamily="2" charset="-122"/>
                    <a:cs typeface="Arial" panose="020B0604020202020204" pitchFamily="34" charset="0"/>
                  </a:rPr>
                  <a:t>: Longitudinal friction coefficient</a:t>
                </a:r>
              </a:p>
              <a:p>
                <a:pPr marR="342900">
                  <a:lnSpc>
                    <a:spcPct val="107000"/>
                  </a:lnSpc>
                  <a:spcBef>
                    <a:spcPts val="0"/>
                  </a:spcBef>
                  <a:spcAft>
                    <a:spcPts val="800"/>
                  </a:spcAft>
                </a:pPr>
                <a14:m>
                  <m:oMath xmlns:m="http://schemas.openxmlformats.org/officeDocument/2006/math">
                    <m:sSub>
                      <m:sSubPr>
                        <m:ctrlPr>
                          <a:rPr lang="en-US" b="1" i="1" smtClean="0">
                            <a:effectLst/>
                            <a:latin typeface="Cambria Math" panose="02040503050406030204" pitchFamily="18" charset="0"/>
                            <a:ea typeface="DengXian" panose="02010600030101010101" pitchFamily="2" charset="-122"/>
                            <a:cs typeface="Times New Roman" panose="02020603050405020304" pitchFamily="18" charset="0"/>
                          </a:rPr>
                        </m:ctrlPr>
                      </m:sSubPr>
                      <m:e>
                        <m:r>
                          <a:rPr lang="en-US" b="1" i="1" smtClean="0">
                            <a:effectLst/>
                            <a:latin typeface="Cambria Math" panose="02040503050406030204" pitchFamily="18" charset="0"/>
                            <a:ea typeface="DengXian" panose="02010600030101010101" pitchFamily="2" charset="-122"/>
                            <a:cs typeface="Times New Roman" panose="02020603050405020304" pitchFamily="18" charset="0"/>
                          </a:rPr>
                          <m:t>𝒄</m:t>
                        </m:r>
                      </m:e>
                      <m:sub>
                        <m:r>
                          <a:rPr lang="en-US" b="1" i="1" smtClean="0">
                            <a:effectLst/>
                            <a:latin typeface="Cambria Math" panose="02040503050406030204" pitchFamily="18" charset="0"/>
                            <a:ea typeface="Cambria Math" panose="02040503050406030204" pitchFamily="18" charset="0"/>
                            <a:cs typeface="Times New Roman" panose="02020603050405020304" pitchFamily="18" charset="0"/>
                          </a:rPr>
                          <m:t>𝜺</m:t>
                        </m:r>
                      </m:sub>
                    </m:sSub>
                  </m:oMath>
                </a14:m>
                <a:r>
                  <a:rPr lang="en-US" b="1" dirty="0">
                    <a:effectLst/>
                    <a:latin typeface="Arial" panose="020B0604020202020204" pitchFamily="34" charset="0"/>
                    <a:ea typeface="DengXian" panose="02010600030101010101" pitchFamily="2" charset="-122"/>
                    <a:cs typeface="Arial" panose="020B0604020202020204" pitchFamily="34" charset="0"/>
                  </a:rPr>
                  <a:t>: </a:t>
                </a:r>
                <a:r>
                  <a:rPr lang="en-US" dirty="0">
                    <a:effectLst/>
                    <a:latin typeface="Arial" panose="020B0604020202020204" pitchFamily="34" charset="0"/>
                    <a:ea typeface="DengXian" panose="02010600030101010101" pitchFamily="2" charset="-122"/>
                    <a:cs typeface="Arial" panose="020B0604020202020204" pitchFamily="34" charset="0"/>
                  </a:rPr>
                  <a:t>Camber stiffness of the tire</a:t>
                </a:r>
              </a:p>
              <a:p>
                <a:pPr marR="342900">
                  <a:lnSpc>
                    <a:spcPct val="107000"/>
                  </a:lnSpc>
                  <a:spcBef>
                    <a:spcPts val="0"/>
                  </a:spcBef>
                  <a:spcAft>
                    <a:spcPts val="800"/>
                  </a:spcAft>
                </a:pPr>
                <a:endParaRPr lang="en-US" dirty="0">
                  <a:effectLst/>
                  <a:latin typeface="+mn-lt"/>
                  <a:ea typeface="DengXian" panose="02010600030101010101" pitchFamily="2" charset="-122"/>
                  <a:cs typeface="Times New Roman" panose="02020603050405020304" pitchFamily="18" charset="0"/>
                </a:endParaRPr>
              </a:p>
            </p:txBody>
          </p:sp>
        </mc:Choice>
        <mc:Fallback xmlns="">
          <p:sp>
            <p:nvSpPr>
              <p:cNvPr id="34" name="TextBox 33">
                <a:extLst>
                  <a:ext uri="{FF2B5EF4-FFF2-40B4-BE49-F238E27FC236}">
                    <a16:creationId xmlns:a16="http://schemas.microsoft.com/office/drawing/2014/main" id="{DAEAC0A4-6378-DECC-7359-E90A4B3A5987}"/>
                  </a:ext>
                </a:extLst>
              </p:cNvPr>
              <p:cNvSpPr txBox="1">
                <a:spLocks noRot="1" noChangeAspect="1" noMove="1" noResize="1" noEditPoints="1" noAdjustHandles="1" noChangeArrowheads="1" noChangeShapeType="1" noTextEdit="1"/>
              </p:cNvSpPr>
              <p:nvPr/>
            </p:nvSpPr>
            <p:spPr>
              <a:xfrm>
                <a:off x="92842" y="4260942"/>
                <a:ext cx="4612713" cy="2769284"/>
              </a:xfrm>
              <a:prstGeom prst="rect">
                <a:avLst/>
              </a:prstGeom>
              <a:blipFill>
                <a:blip r:embed="rId8"/>
                <a:stretch>
                  <a:fillRect l="-1057" t="-1322"/>
                </a:stretch>
              </a:blipFill>
            </p:spPr>
            <p:txBody>
              <a:bodyPr/>
              <a:lstStyle/>
              <a:p>
                <a:r>
                  <a:rPr lang="en-US">
                    <a:noFill/>
                  </a:rPr>
                  <a:t> </a:t>
                </a:r>
              </a:p>
            </p:txBody>
          </p:sp>
        </mc:Fallback>
      </mc:AlternateContent>
    </p:spTree>
    <p:extLst>
      <p:ext uri="{BB962C8B-B14F-4D97-AF65-F5344CB8AC3E}">
        <p14:creationId xmlns:p14="http://schemas.microsoft.com/office/powerpoint/2010/main" val="233225591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13663</TotalTime>
  <Words>2164</Words>
  <Application>Microsoft Office PowerPoint</Application>
  <PresentationFormat>On-screen Show (4:3)</PresentationFormat>
  <Paragraphs>326</Paragraphs>
  <Slides>31</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Calibri (body)</vt:lpstr>
      <vt:lpstr>Calibri Light</vt:lpstr>
      <vt:lpstr>Cambria Math</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Hồ Bình Minh</cp:lastModifiedBy>
  <cp:revision>430</cp:revision>
  <dcterms:created xsi:type="dcterms:W3CDTF">2022-02-02T06:30:44Z</dcterms:created>
  <dcterms:modified xsi:type="dcterms:W3CDTF">2023-05-26T13:31:14Z</dcterms:modified>
</cp:coreProperties>
</file>

<file path=docProps/thumbnail.jpeg>
</file>